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2" r:id="rId6"/>
    <p:sldId id="260" r:id="rId7"/>
    <p:sldId id="261" r:id="rId8"/>
    <p:sldId id="264" r:id="rId9"/>
    <p:sldId id="265" r:id="rId10"/>
    <p:sldId id="266" r:id="rId11"/>
    <p:sldId id="276" r:id="rId12"/>
    <p:sldId id="277" r:id="rId13"/>
    <p:sldId id="278" r:id="rId14"/>
    <p:sldId id="279" r:id="rId15"/>
    <p:sldId id="267" r:id="rId16"/>
    <p:sldId id="268" r:id="rId17"/>
    <p:sldId id="269" r:id="rId18"/>
    <p:sldId id="280" r:id="rId19"/>
    <p:sldId id="270" r:id="rId20"/>
    <p:sldId id="281" r:id="rId21"/>
    <p:sldId id="271" r:id="rId22"/>
    <p:sldId id="274" r:id="rId23"/>
    <p:sldId id="282" r:id="rId24"/>
    <p:sldId id="283" r:id="rId25"/>
    <p:sldId id="275" r:id="rId26"/>
    <p:sldId id="284" r:id="rId27"/>
    <p:sldId id="285" r:id="rId28"/>
    <p:sldId id="286" r:id="rId29"/>
    <p:sldId id="287" r:id="rId30"/>
    <p:sldId id="288" r:id="rId31"/>
    <p:sldId id="273" r:id="rId32"/>
    <p:sldId id="2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6" autoAdjust="0"/>
    <p:restoredTop sz="86400" autoAdjust="0"/>
  </p:normalViewPr>
  <p:slideViewPr>
    <p:cSldViewPr snapToGrid="0">
      <p:cViewPr varScale="1">
        <p:scale>
          <a:sx n="93" d="100"/>
          <a:sy n="93" d="100"/>
        </p:scale>
        <p:origin x="96" y="132"/>
      </p:cViewPr>
      <p:guideLst>
        <p:guide orient="horz" pos="2160"/>
        <p:guide pos="3840"/>
      </p:guideLst>
    </p:cSldViewPr>
  </p:slideViewPr>
  <p:outlineViewPr>
    <p:cViewPr>
      <p:scale>
        <a:sx n="33" d="100"/>
        <a:sy n="33" d="100"/>
      </p:scale>
      <p:origin x="24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89767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329151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232783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0647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3759243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495657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2092007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208267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123039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122075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84136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1518427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2765670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242995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198769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404049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7CB1CF-29A7-4C4E-86B0-149D1E55CDE3}" type="datetimeFigureOut">
              <a:rPr lang="en-IN" smtClean="0"/>
              <a:pPr/>
              <a:t>17-04-2025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411A7A-FB64-4AEE-A9CA-6CBF687F84CA}" type="slidenum">
              <a:rPr lang="en-IN" smtClean="0"/>
              <a:pPr/>
              <a:t>‹#›</a:t>
            </a:fld>
            <a:endParaRPr lang="en-IN"/>
          </a:p>
        </p:txBody>
      </p:sp>
    </p:spTree>
    <p:extLst>
      <p:ext uri="{BB962C8B-B14F-4D97-AF65-F5344CB8AC3E}">
        <p14:creationId xmlns:p14="http://schemas.microsoft.com/office/powerpoint/2010/main" val="147272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77CB1CF-29A7-4C4E-86B0-149D1E55CDE3}" type="datetimeFigureOut">
              <a:rPr lang="en-IN" smtClean="0"/>
              <a:pPr/>
              <a:t>17-04-2025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8411A7A-FB64-4AEE-A9CA-6CBF687F84CA}" type="slidenum">
              <a:rPr lang="en-IN" smtClean="0"/>
              <a:pPr/>
              <a:t>‹#›</a:t>
            </a:fld>
            <a:endParaRPr lang="en-IN"/>
          </a:p>
        </p:txBody>
      </p:sp>
    </p:spTree>
    <p:extLst>
      <p:ext uri="{BB962C8B-B14F-4D97-AF65-F5344CB8AC3E}">
        <p14:creationId xmlns:p14="http://schemas.microsoft.com/office/powerpoint/2010/main" val="383132806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9859-5D5A-CAC3-1EED-FDAB04CCAEB6}"/>
              </a:ext>
            </a:extLst>
          </p:cNvPr>
          <p:cNvSpPr>
            <a:spLocks noGrp="1"/>
          </p:cNvSpPr>
          <p:nvPr>
            <p:ph type="ctrTitle"/>
          </p:nvPr>
        </p:nvSpPr>
        <p:spPr>
          <a:xfrm>
            <a:off x="1851762" y="372968"/>
            <a:ext cx="9001462" cy="2306637"/>
          </a:xfrm>
        </p:spPr>
        <p:txBody>
          <a:bodyPr>
            <a:normAutofit/>
          </a:bodyPr>
          <a:lstStyle/>
          <a:p>
            <a:pPr algn="l"/>
            <a:r>
              <a:rPr lang="en-US" sz="3200" b="1" dirty="0">
                <a:latin typeface="Times New Roman" panose="02020603050405020304" pitchFamily="18" charset="0"/>
                <a:cs typeface="Times New Roman" panose="02020603050405020304" pitchFamily="18" charset="0"/>
              </a:rPr>
              <a:t>Hybrid Machine Learning for Bankruptcy Prediction: Polish Case Study</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D77E130-CC1A-A274-569A-BB2EC013CBF0}"/>
              </a:ext>
            </a:extLst>
          </p:cNvPr>
          <p:cNvSpPr>
            <a:spLocks noGrp="1"/>
          </p:cNvSpPr>
          <p:nvPr>
            <p:ph type="subTitle" idx="1"/>
          </p:nvPr>
        </p:nvSpPr>
        <p:spPr>
          <a:xfrm>
            <a:off x="5257799" y="4577395"/>
            <a:ext cx="7708901" cy="2099750"/>
          </a:xfrm>
        </p:spPr>
        <p:txBody>
          <a:bodyPr>
            <a:normAutofit fontScale="85000" lnSpcReduction="20000"/>
          </a:bodyPr>
          <a:lstStyle/>
          <a:p>
            <a:r>
              <a:rPr lang="en-US" sz="2000" u="sng" dirty="0">
                <a:solidFill>
                  <a:schemeClr val="tx1"/>
                </a:solidFill>
                <a:latin typeface="Times New Roman" panose="02020603050405020304" pitchFamily="18" charset="0"/>
                <a:cs typeface="Times New Roman" panose="02020603050405020304" pitchFamily="18" charset="0"/>
              </a:rPr>
              <a:t>TEAM MEMBERS:</a:t>
            </a:r>
          </a:p>
          <a:p>
            <a:pPr algn="l"/>
            <a:r>
              <a:rPr lang="en-IN" dirty="0">
                <a:latin typeface="Times New Roman" panose="02020603050405020304" pitchFamily="18" charset="0"/>
                <a:cs typeface="Times New Roman" panose="02020603050405020304" pitchFamily="18" charset="0"/>
              </a:rPr>
              <a:t>Nallamilli Lakshmi M </a:t>
            </a:r>
            <a:r>
              <a:rPr lang="en-IN" dirty="0" err="1">
                <a:latin typeface="Times New Roman" panose="02020603050405020304" pitchFamily="18" charset="0"/>
                <a:cs typeface="Times New Roman" panose="02020603050405020304" pitchFamily="18" charset="0"/>
              </a:rPr>
              <a:t>Vigneswara</a:t>
            </a:r>
            <a:r>
              <a:rPr lang="en-IN" dirty="0">
                <a:latin typeface="Times New Roman" panose="02020603050405020304" pitchFamily="18" charset="0"/>
                <a:cs typeface="Times New Roman" panose="02020603050405020304" pitchFamily="18" charset="0"/>
              </a:rPr>
              <a:t> Reddy      21MH1A0542</a:t>
            </a:r>
          </a:p>
          <a:p>
            <a:pPr algn="l"/>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Damalanka</a:t>
            </a:r>
            <a:r>
              <a:rPr lang="en-IN" dirty="0">
                <a:latin typeface="Times New Roman" panose="02020603050405020304" pitchFamily="18" charset="0"/>
                <a:cs typeface="Times New Roman" panose="02020603050405020304" pitchFamily="18" charset="0"/>
              </a:rPr>
              <a:t> Pujitha Jagadeeswari                   22MH5A0502</a:t>
            </a:r>
          </a:p>
          <a:p>
            <a:pPr algn="l"/>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Vudathu</a:t>
            </a:r>
            <a:r>
              <a:rPr lang="en-IN" dirty="0">
                <a:latin typeface="Times New Roman" panose="02020603050405020304" pitchFamily="18" charset="0"/>
                <a:cs typeface="Times New Roman" panose="02020603050405020304" pitchFamily="18" charset="0"/>
              </a:rPr>
              <a:t> Aishwarya                                         21MH1A0565 </a:t>
            </a:r>
          </a:p>
          <a:p>
            <a:pPr algn="l"/>
            <a:r>
              <a:rPr lang="en-IN" dirty="0">
                <a:latin typeface="Times New Roman" panose="02020603050405020304" pitchFamily="18" charset="0"/>
                <a:cs typeface="Times New Roman" panose="02020603050405020304" pitchFamily="18" charset="0"/>
              </a:rPr>
              <a:t> Boda Nikhil                                                     22MH5A0501 </a:t>
            </a:r>
          </a:p>
        </p:txBody>
      </p:sp>
      <p:sp>
        <p:nvSpPr>
          <p:cNvPr id="4" name="TextBox 3">
            <a:extLst>
              <a:ext uri="{FF2B5EF4-FFF2-40B4-BE49-F238E27FC236}">
                <a16:creationId xmlns:a16="http://schemas.microsoft.com/office/drawing/2014/main" id="{B3E77FB7-2723-CF8B-963D-C5D7AFC1E895}"/>
              </a:ext>
            </a:extLst>
          </p:cNvPr>
          <p:cNvSpPr txBox="1"/>
          <p:nvPr/>
        </p:nvSpPr>
        <p:spPr>
          <a:xfrm>
            <a:off x="302508" y="3781353"/>
            <a:ext cx="4276367"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Guide:T.Veerraju</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M.Tech</a:t>
            </a:r>
            <a:r>
              <a:rPr lang="en-IN" dirty="0">
                <a:latin typeface="Times New Roman" panose="02020603050405020304" pitchFamily="18" charset="0"/>
                <a:cs typeface="Times New Roman" panose="02020603050405020304" pitchFamily="18" charset="0"/>
              </a:rPr>
              <a:t>(Ph.D.)</a:t>
            </a:r>
          </a:p>
        </p:txBody>
      </p:sp>
    </p:spTree>
    <p:extLst>
      <p:ext uri="{BB962C8B-B14F-4D97-AF65-F5344CB8AC3E}">
        <p14:creationId xmlns:p14="http://schemas.microsoft.com/office/powerpoint/2010/main" val="189875669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5017" y="1374644"/>
            <a:ext cx="10353762" cy="4261633"/>
          </a:xfrm>
        </p:spPr>
        <p:txBody>
          <a:bodyPr>
            <a:normAutofit fontScale="92500" lnSpcReduction="20000"/>
          </a:bodyPr>
          <a:lstStyle/>
          <a:p>
            <a:pPr algn="just">
              <a:buNone/>
            </a:pPr>
            <a:r>
              <a:rPr lang="en-US" sz="1700" dirty="0">
                <a:latin typeface="Times New Roman" panose="02020603050405020304" pitchFamily="18" charset="0"/>
                <a:cs typeface="Times New Roman" panose="02020603050405020304" pitchFamily="18" charset="0"/>
              </a:rPr>
              <a:t>4. Market-Based Indicators:  </a:t>
            </a:r>
          </a:p>
          <a:p>
            <a:pPr algn="just"/>
            <a:r>
              <a:rPr lang="en-US" sz="1700" dirty="0">
                <a:latin typeface="Times New Roman" panose="02020603050405020304" pitchFamily="18" charset="0"/>
                <a:cs typeface="Times New Roman" panose="02020603050405020304" pitchFamily="18" charset="0"/>
              </a:rPr>
              <a:t>   Stock Price Volatility: Frequent fluctuations in stock prices can signal financial distress.  </a:t>
            </a:r>
          </a:p>
          <a:p>
            <a:pPr algn="just"/>
            <a:r>
              <a:rPr lang="en-US" sz="1700" dirty="0">
                <a:latin typeface="Times New Roman" panose="02020603050405020304" pitchFamily="18" charset="0"/>
                <a:cs typeface="Times New Roman" panose="02020603050405020304" pitchFamily="18" charset="0"/>
              </a:rPr>
              <a:t>   Market-to-Book Ratio: Compares a firm's market value to its book value. </a:t>
            </a:r>
          </a:p>
          <a:p>
            <a:pPr algn="just"/>
            <a:endParaRPr lang="en-US" sz="17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5. Debt and Leverage Indicators:  </a:t>
            </a:r>
          </a:p>
          <a:p>
            <a:pPr algn="just"/>
            <a:r>
              <a:rPr lang="en-US" sz="1700" dirty="0">
                <a:latin typeface="Times New Roman" panose="02020603050405020304" pitchFamily="18" charset="0"/>
                <a:cs typeface="Times New Roman" panose="02020603050405020304" pitchFamily="18" charset="0"/>
              </a:rPr>
              <a:t> Interest Coverage Ratio: Assesses a firm’s ability to pay interest expenses.  </a:t>
            </a:r>
          </a:p>
          <a:p>
            <a:pPr algn="just"/>
            <a:r>
              <a:rPr lang="en-US" sz="1700" dirty="0">
                <a:latin typeface="Times New Roman" panose="02020603050405020304" pitchFamily="18" charset="0"/>
                <a:cs typeface="Times New Roman" panose="02020603050405020304" pitchFamily="18" charset="0"/>
              </a:rPr>
              <a:t>Total Liabilities to Total Assets Ratio: High values may indicate financial distress.  </a:t>
            </a:r>
          </a:p>
          <a:p>
            <a:pPr algn="just"/>
            <a:endParaRPr lang="en-US" sz="17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6. Operational Performance:  </a:t>
            </a:r>
          </a:p>
          <a:p>
            <a:pPr algn="just"/>
            <a:r>
              <a:rPr lang="en-US" sz="1700" dirty="0">
                <a:latin typeface="Times New Roman" panose="02020603050405020304" pitchFamily="18" charset="0"/>
                <a:cs typeface="Times New Roman" panose="02020603050405020304" pitchFamily="18" charset="0"/>
              </a:rPr>
              <a:t>   - Revenue Growth Rate: Declining revenue growth may predict financial instability.  </a:t>
            </a:r>
          </a:p>
          <a:p>
            <a:pPr algn="just"/>
            <a:r>
              <a:rPr lang="en-US" sz="1700" dirty="0">
                <a:latin typeface="Times New Roman" panose="02020603050405020304" pitchFamily="18" charset="0"/>
                <a:cs typeface="Times New Roman" panose="02020603050405020304" pitchFamily="18" charset="0"/>
              </a:rPr>
              <a:t>   - Inventory Turnover Ratio: Low turnover could suggest inefficiency or declining demand.  </a:t>
            </a:r>
          </a:p>
          <a:p>
            <a:pPr algn="just"/>
            <a:endParaRPr lang="en-US" dirty="0"/>
          </a:p>
          <a:p>
            <a:endParaRPr lang="en-US"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6AB7-5F60-B0BB-6E1F-2940D799DAFE}"/>
              </a:ext>
            </a:extLst>
          </p:cNvPr>
          <p:cNvSpPr>
            <a:spLocks noGrp="1"/>
          </p:cNvSpPr>
          <p:nvPr>
            <p:ph type="title"/>
          </p:nvPr>
        </p:nvSpPr>
        <p:spPr>
          <a:xfrm>
            <a:off x="913796" y="224589"/>
            <a:ext cx="10353761" cy="1326321"/>
          </a:xfrm>
        </p:spPr>
        <p:txBody>
          <a:bodyPr/>
          <a:lstStyle/>
          <a:p>
            <a:r>
              <a:rPr lang="en-US" sz="3200" dirty="0">
                <a:latin typeface="Times New Roman" panose="02020603050405020304" pitchFamily="18" charset="0"/>
                <a:cs typeface="Times New Roman" panose="02020603050405020304" pitchFamily="18" charset="0"/>
              </a:rPr>
              <a:t>ATTRIBUTE INFORMATION</a:t>
            </a:r>
            <a:br>
              <a:rPr lang="en-US" sz="3200" dirty="0">
                <a:solidFill>
                  <a:srgbClr val="C00000"/>
                </a:solidFill>
                <a:latin typeface="Baskerville Old Face" panose="02020602080505020303"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D5F8867-FFC4-5FA4-21EF-1214755B5FFF}"/>
              </a:ext>
            </a:extLst>
          </p:cNvPr>
          <p:cNvSpPr>
            <a:spLocks noGrp="1"/>
          </p:cNvSpPr>
          <p:nvPr>
            <p:ph idx="1"/>
          </p:nvPr>
        </p:nvSpPr>
        <p:spPr>
          <a:xfrm>
            <a:off x="913795" y="1285659"/>
            <a:ext cx="10353762" cy="5073889"/>
          </a:xfrm>
        </p:spPr>
        <p:txBody>
          <a:bodyPr>
            <a:normAutofit fontScale="85000" lnSpcReduction="10000"/>
          </a:bodyPr>
          <a:lstStyle/>
          <a:p>
            <a:pPr marL="0" indent="0">
              <a:buNone/>
            </a:pPr>
            <a:r>
              <a:rPr lang="en-US" sz="1900" dirty="0">
                <a:latin typeface="Times New Roman" panose="02020603050405020304" pitchFamily="18" charset="0"/>
                <a:cs typeface="Times New Roman" panose="02020603050405020304" pitchFamily="18" charset="0"/>
              </a:rPr>
              <a:t>Id Company Identifier</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 net profit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X2 total liabilities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X3 working capital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X4 current assets / short-term liabilities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X5 [(cash + short-term securities + receivables - short-term liabilities) / (operating expenses - depreciation)] * 365</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X6 retained earnings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X7 EBIT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X8 book value of equity / total liabilities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X9 sales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X10 equity / total assets</a:t>
            </a:r>
          </a:p>
          <a:p>
            <a:pPr marL="0" indent="0">
              <a:buNone/>
            </a:pPr>
            <a:r>
              <a:rPr lang="en-US" sz="1900" dirty="0">
                <a:latin typeface="Times New Roman" panose="02020603050405020304" pitchFamily="18" charset="0"/>
                <a:cs typeface="Times New Roman" panose="02020603050405020304" pitchFamily="18" charset="0"/>
              </a:rPr>
              <a:t>X11 (gross profit + extraordinary items + financial expenses)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X12 gross profit / short-term liabilities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X13 (gross profit + depreciation) / sales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X14 (gross profit + interest) / total assets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X15 (total liabilities * 365) / (gross profit + depreciation)</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359523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CE106-94B3-CFF9-5E0F-7AD15A1D48DA}"/>
              </a:ext>
            </a:extLst>
          </p:cNvPr>
          <p:cNvSpPr>
            <a:spLocks noGrp="1"/>
          </p:cNvSpPr>
          <p:nvPr>
            <p:ph idx="1"/>
          </p:nvPr>
        </p:nvSpPr>
        <p:spPr>
          <a:xfrm>
            <a:off x="913795" y="529389"/>
            <a:ext cx="10353762" cy="6015790"/>
          </a:xfrm>
        </p:spPr>
        <p:txBody>
          <a:bodyPr>
            <a:normAutofit fontScale="92500" lnSpcReduction="10000"/>
          </a:bodyPr>
          <a:lstStyle/>
          <a:p>
            <a:pPr marL="0" indent="0">
              <a:buNone/>
            </a:pPr>
            <a:r>
              <a:rPr lang="en-US" sz="1700" dirty="0">
                <a:latin typeface="Times New Roman" panose="02020603050405020304" pitchFamily="18" charset="0"/>
                <a:cs typeface="Times New Roman" panose="02020603050405020304" pitchFamily="18" charset="0"/>
              </a:rPr>
              <a:t>X16 (gross profit + depreciation) / total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X17 total assets / total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X18 gross profit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X19 gross profit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X20 (inventory * 365) / sales</a:t>
            </a:r>
          </a:p>
          <a:p>
            <a:pPr marL="0" indent="0">
              <a:buNone/>
            </a:pPr>
            <a:r>
              <a:rPr lang="en-US" sz="1700" dirty="0">
                <a:latin typeface="Times New Roman" panose="02020603050405020304" pitchFamily="18" charset="0"/>
                <a:cs typeface="Times New Roman" panose="02020603050405020304" pitchFamily="18" charset="0"/>
              </a:rPr>
              <a:t>X21 sales (n) / sales (n-1)</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X22 profit on operating activities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X23 net profit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X24 gross profit (in 3 years) / total assets</a:t>
            </a:r>
          </a:p>
          <a:p>
            <a:pPr marL="0" indent="0">
              <a:buNone/>
            </a:pPr>
            <a:r>
              <a:rPr lang="en-US" sz="1700" dirty="0">
                <a:latin typeface="Times New Roman" panose="02020603050405020304" pitchFamily="18" charset="0"/>
                <a:cs typeface="Times New Roman" panose="02020603050405020304" pitchFamily="18" charset="0"/>
              </a:rPr>
              <a:t>X25 (equity - share capital)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X26 (net profit + depreciation) / total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X27 profit on operating activities / financial expenses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X28 working capital / fixed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X29 logarithm of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X30 (total liabilities - cash) / sales</a:t>
            </a:r>
          </a:p>
          <a:p>
            <a:pPr marL="0" indent="0">
              <a:buNone/>
            </a:pPr>
            <a:r>
              <a:rPr lang="en-US" sz="1700" dirty="0">
                <a:latin typeface="Times New Roman" panose="02020603050405020304" pitchFamily="18" charset="0"/>
                <a:cs typeface="Times New Roman" panose="02020603050405020304" pitchFamily="18" charset="0"/>
              </a:rPr>
              <a:t>X31 (gross profit + interest)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X32 (current liabilities * 365) / cost of products sold</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X33 operating expenses / short-term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X34 operating expenses / total liabilities</a:t>
            </a:r>
            <a:br>
              <a:rPr lang="en-US" sz="1900" dirty="0">
                <a:latin typeface="Times New Roman" panose="02020603050405020304" pitchFamily="18" charset="0"/>
                <a:cs typeface="Times New Roman" panose="02020603050405020304" pitchFamily="18" charset="0"/>
              </a:rPr>
            </a:br>
            <a:endParaRPr lang="en-IN" sz="19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572279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C3AFB-76B4-FBCD-7BEF-E33630AA44E3}"/>
              </a:ext>
            </a:extLst>
          </p:cNvPr>
          <p:cNvSpPr>
            <a:spLocks noGrp="1"/>
          </p:cNvSpPr>
          <p:nvPr>
            <p:ph idx="1"/>
          </p:nvPr>
        </p:nvSpPr>
        <p:spPr>
          <a:xfrm>
            <a:off x="913795" y="474388"/>
            <a:ext cx="10353762" cy="5823284"/>
          </a:xfrm>
        </p:spPr>
        <p:txBody>
          <a:bodyPr>
            <a:normAutofit fontScale="92500" lnSpcReduction="20000"/>
          </a:bodyPr>
          <a:lstStyle/>
          <a:p>
            <a:pPr marL="0" indent="0">
              <a:buNone/>
            </a:pPr>
            <a:r>
              <a:rPr lang="en-US" sz="1700" dirty="0">
                <a:latin typeface="Times New Roman" panose="02020603050405020304" pitchFamily="18" charset="0"/>
                <a:cs typeface="Times New Roman" panose="02020603050405020304" pitchFamily="18" charset="0"/>
              </a:rPr>
              <a:t>X35 profit on sales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X36 total sales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X37 (current assets - inventories) / long-term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X38 constant capital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X39 profit on sales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X40 (current assets - inventory - receivables) / short-term liabilities</a:t>
            </a:r>
          </a:p>
          <a:p>
            <a:pPr marL="0" indent="0">
              <a:buNone/>
            </a:pPr>
            <a:r>
              <a:rPr lang="en-US" sz="1700" dirty="0">
                <a:latin typeface="Times New Roman" panose="02020603050405020304" pitchFamily="18" charset="0"/>
                <a:cs typeface="Times New Roman" panose="02020603050405020304" pitchFamily="18" charset="0"/>
              </a:rPr>
              <a:t>X41 total liabilities / ((profit on operating activities + depreciation) * (12/365))</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X42 profit on operating activities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X43 rotation receivables + inventory turnover in days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X44 (receivables * 365)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X45 net profit / inventory</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X46 (current assets - inventory) / short-term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X47 (inventory * 365) / cost of products sold</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X48 EBITDA (profit on operating activities - depreciation)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X49 EBITDA (profit on operating activities - depreciation) / sales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X50 current assets / total liabilities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X51 short-term liabilities / total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X52 (short-term liabilities * 365) / cost of products sold)</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X53 equity / fixed assets</a:t>
            </a:r>
            <a:br>
              <a:rPr lang="en-US" sz="1700"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X54 constant capital / fixed assets</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a:p>
            <a:pPr marL="0" indent="0">
              <a:buNone/>
            </a:pPr>
            <a:endParaRPr lang="en-IN" sz="1600" dirty="0"/>
          </a:p>
        </p:txBody>
      </p:sp>
    </p:spTree>
    <p:extLst>
      <p:ext uri="{BB962C8B-B14F-4D97-AF65-F5344CB8AC3E}">
        <p14:creationId xmlns:p14="http://schemas.microsoft.com/office/powerpoint/2010/main" val="34010613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8E0CE-7216-B7EE-6A0B-6F468E133B78}"/>
              </a:ext>
            </a:extLst>
          </p:cNvPr>
          <p:cNvSpPr>
            <a:spLocks noGrp="1"/>
          </p:cNvSpPr>
          <p:nvPr>
            <p:ph idx="1"/>
          </p:nvPr>
        </p:nvSpPr>
        <p:spPr>
          <a:xfrm>
            <a:off x="913795" y="770021"/>
            <a:ext cx="10353762" cy="5692655"/>
          </a:xfrm>
        </p:spPr>
        <p:txBody>
          <a:bodyPr>
            <a:normAutofit/>
          </a:bodyPr>
          <a:lstStyle/>
          <a:p>
            <a:r>
              <a:rPr lang="en-US" sz="1600" dirty="0">
                <a:latin typeface="Times New Roman" panose="02020603050405020304" pitchFamily="18" charset="0"/>
                <a:cs typeface="Times New Roman" panose="02020603050405020304" pitchFamily="18" charset="0"/>
              </a:rPr>
              <a:t>X55 working capital</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X56 (sales - cost of products sold) / sales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X57 (current assets - inventory - short-term liabilities) / (sales - gross profit - depreciation)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X58 total costs /total sales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X59 long-term liabilities / equity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X60 sales / inventory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X61 sales / receivables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X62 (short-term liabilities *365) / sales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X63 sales / short-term liabilities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X64 sales / fixed assets</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430851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60" y="166468"/>
            <a:ext cx="10353761" cy="1071489"/>
          </a:xfrm>
        </p:spPr>
        <p:txBody>
          <a:bodyPr/>
          <a:lstStyle/>
          <a:p>
            <a:r>
              <a:rPr lang="en-US"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913795" y="1287194"/>
            <a:ext cx="10353762" cy="5296486"/>
          </a:xfrm>
        </p:spPr>
        <p:txBody>
          <a:bodyPr>
            <a:noAutofit/>
          </a:bodyPr>
          <a:lstStyle/>
          <a:p>
            <a:pPr>
              <a:buNone/>
            </a:pPr>
            <a:r>
              <a:rPr lang="en-US" b="1" dirty="0">
                <a:latin typeface="Times New Roman" panose="02020603050405020304" pitchFamily="18" charset="0"/>
                <a:cs typeface="Times New Roman" panose="02020603050405020304" pitchFamily="18" charset="0"/>
              </a:rPr>
              <a:t>1. Admin Module</a:t>
            </a:r>
          </a:p>
          <a:p>
            <a:pPr>
              <a:buNone/>
            </a:pPr>
            <a:r>
              <a:rPr lang="en-US" sz="1600" dirty="0">
                <a:latin typeface="Times New Roman" panose="02020603050405020304" pitchFamily="18" charset="0"/>
                <a:cs typeface="Times New Roman" panose="02020603050405020304" pitchFamily="18" charset="0"/>
              </a:rPr>
              <a:t>This module is designed for administrative control over the entire system.</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Admin Login</a:t>
            </a:r>
            <a:r>
              <a:rPr lang="en-US" sz="1600" dirty="0">
                <a:latin typeface="Times New Roman" panose="02020603050405020304" pitchFamily="18" charset="0"/>
                <a:cs typeface="Times New Roman" panose="02020603050405020304" pitchFamily="18" charset="0"/>
              </a:rPr>
              <a:t>: Allows system administrators to securely log in using credentials.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Manage Datasets</a:t>
            </a:r>
            <a:r>
              <a:rPr lang="en-US" sz="1600" dirty="0">
                <a:latin typeface="Times New Roman" panose="02020603050405020304" pitchFamily="18" charset="0"/>
                <a:cs typeface="Times New Roman" panose="02020603050405020304" pitchFamily="18" charset="0"/>
              </a:rPr>
              <a:t>: Enables uploading and preprocessing of financial datasets, including handling of missing values and normalization.</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Train Dataset Model</a:t>
            </a:r>
            <a:r>
              <a:rPr lang="en-US" sz="1600" dirty="0">
                <a:latin typeface="Times New Roman" panose="02020603050405020304" pitchFamily="18" charset="0"/>
                <a:cs typeface="Times New Roman" panose="02020603050405020304" pitchFamily="18" charset="0"/>
              </a:rPr>
              <a:t>: Facilitates training of ML models using historical data to improve bankruptcy prediction accuracy.</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Preprocessing &amp; Algorithm Training</a:t>
            </a:r>
            <a:r>
              <a:rPr lang="en-US" sz="1600" dirty="0">
                <a:latin typeface="Times New Roman" panose="02020603050405020304" pitchFamily="18" charset="0"/>
                <a:cs typeface="Times New Roman" panose="02020603050405020304" pitchFamily="18" charset="0"/>
              </a:rPr>
              <a:t>: Offers a selection of algorithms (Decision Tree, Random Forest, Logistic Regression, and hybrid models) and tracks model training metrics like accuracy, precision, recall, and AUC.</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View Results</a:t>
            </a:r>
            <a:r>
              <a:rPr lang="en-US" sz="1600" dirty="0">
                <a:latin typeface="Times New Roman" panose="02020603050405020304" pitchFamily="18" charset="0"/>
                <a:cs typeface="Times New Roman" panose="02020603050405020304" pitchFamily="18" charset="0"/>
              </a:rPr>
              <a:t>: Displays performance results of trained models to ensure effective risk prediction and evaluation.</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527538"/>
            <a:ext cx="10353762" cy="5263662"/>
          </a:xfrm>
        </p:spPr>
        <p:txBody>
          <a:bodyPr>
            <a:normAutofit/>
          </a:bodyPr>
          <a:lstStyle/>
          <a:p>
            <a:pPr algn="just">
              <a:buNone/>
            </a:pPr>
            <a:r>
              <a:rPr lang="en-US" sz="1600" dirty="0">
                <a:latin typeface="Times New Roman" panose="02020603050405020304" pitchFamily="18" charset="0"/>
                <a:cs typeface="Times New Roman" panose="02020603050405020304" pitchFamily="18" charset="0"/>
              </a:rPr>
              <a:t>2. User Module</a:t>
            </a:r>
          </a:p>
          <a:p>
            <a:pPr algn="just">
              <a:buNone/>
            </a:pPr>
            <a:r>
              <a:rPr lang="en-US" sz="1600" dirty="0">
                <a:latin typeface="Times New Roman" panose="02020603050405020304" pitchFamily="18" charset="0"/>
                <a:cs typeface="Times New Roman" panose="02020603050405020304" pitchFamily="18" charset="0"/>
              </a:rPr>
              <a:t>This module handles interactions with users such as financial analysts or decision-makers.</a:t>
            </a:r>
          </a:p>
          <a:p>
            <a:pPr algn="just">
              <a:buNone/>
            </a:pPr>
            <a:r>
              <a:rPr lang="en-US" sz="1600" dirty="0">
                <a:latin typeface="Times New Roman" panose="02020603050405020304" pitchFamily="18" charset="0"/>
                <a:cs typeface="Times New Roman" panose="02020603050405020304" pitchFamily="18" charset="0"/>
              </a:rPr>
              <a:t>Login and Registration:</a:t>
            </a:r>
          </a:p>
          <a:p>
            <a:pPr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User Registration: Allows users to create accounts with secure validation.</a:t>
            </a:r>
          </a:p>
          <a:p>
            <a:pPr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User Login: Verifies credentials for authenticated access to prediction tools.</a:t>
            </a:r>
          </a:p>
          <a:p>
            <a:pPr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Upload Dataset: Enables users to upload financial data for analysis.</a:t>
            </a:r>
          </a:p>
          <a:p>
            <a:pPr algn="just">
              <a:buNone/>
            </a:pPr>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Getting Results: Allows users to input data and instantly get predictions about whether a company is bankrupt or not.</a:t>
            </a:r>
          </a:p>
          <a:p>
            <a:pPr algn="just">
              <a:buNone/>
            </a:pPr>
            <a:endParaRPr lang="en-US" sz="1600"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558" y="180536"/>
            <a:ext cx="10353761" cy="529883"/>
          </a:xfrm>
        </p:spPr>
        <p:txBody>
          <a:bodyPr>
            <a:normAutofit fontScale="90000"/>
          </a:bodyPr>
          <a:lstStyle/>
          <a:p>
            <a:r>
              <a:rPr lang="en-IN" sz="3600" dirty="0"/>
              <a:t>UML Diagrams:</a:t>
            </a:r>
            <a:endParaRPr lang="en-US" dirty="0"/>
          </a:p>
        </p:txBody>
      </p:sp>
      <p:sp>
        <p:nvSpPr>
          <p:cNvPr id="3" name="Content Placeholder 2"/>
          <p:cNvSpPr>
            <a:spLocks noGrp="1"/>
          </p:cNvSpPr>
          <p:nvPr>
            <p:ph idx="1"/>
          </p:nvPr>
        </p:nvSpPr>
        <p:spPr>
          <a:xfrm>
            <a:off x="913795" y="977705"/>
            <a:ext cx="10353762" cy="4813495"/>
          </a:xfrm>
        </p:spPr>
        <p:txBody>
          <a:bodyPr/>
          <a:lstStyle/>
          <a:p>
            <a:r>
              <a:rPr lang="en-IN" b="1" dirty="0"/>
              <a:t>Use Case Diagram For Admin             Use Case Diagram For User</a:t>
            </a:r>
          </a:p>
          <a:p>
            <a:endParaRPr lang="en-IN" b="1" dirty="0"/>
          </a:p>
          <a:p>
            <a:endParaRPr lang="en-IN" b="1" dirty="0"/>
          </a:p>
          <a:p>
            <a:endParaRPr lang="en-US" dirty="0"/>
          </a:p>
        </p:txBody>
      </p:sp>
      <p:pic>
        <p:nvPicPr>
          <p:cNvPr id="5" name="Image 19" descr="A diagram of a diagram  AI-generated content may be incorrect.">
            <a:extLst>
              <a:ext uri="{FF2B5EF4-FFF2-40B4-BE49-F238E27FC236}">
                <a16:creationId xmlns:a16="http://schemas.microsoft.com/office/drawing/2014/main" id="{4D33DC25-1248-18C6-B43F-A7333FF60E4A}"/>
              </a:ext>
            </a:extLst>
          </p:cNvPr>
          <p:cNvPicPr>
            <a:picLocks/>
          </p:cNvPicPr>
          <p:nvPr/>
        </p:nvPicPr>
        <p:blipFill>
          <a:blip r:embed="rId2" cstate="print"/>
          <a:stretch>
            <a:fillRect/>
          </a:stretch>
        </p:blipFill>
        <p:spPr>
          <a:xfrm>
            <a:off x="2066222" y="1647261"/>
            <a:ext cx="3211155" cy="4947256"/>
          </a:xfrm>
          <a:prstGeom prst="rect">
            <a:avLst/>
          </a:prstGeom>
        </p:spPr>
      </p:pic>
      <p:pic>
        <p:nvPicPr>
          <p:cNvPr id="6" name="Image 20" descr="A diagram of a server">
            <a:extLst>
              <a:ext uri="{FF2B5EF4-FFF2-40B4-BE49-F238E27FC236}">
                <a16:creationId xmlns:a16="http://schemas.microsoft.com/office/drawing/2014/main" id="{3835F62B-E858-79B8-E2B6-16A7ACCBB4DF}"/>
              </a:ext>
            </a:extLst>
          </p:cNvPr>
          <p:cNvPicPr>
            <a:picLocks/>
          </p:cNvPicPr>
          <p:nvPr/>
        </p:nvPicPr>
        <p:blipFill>
          <a:blip r:embed="rId3" cstate="print"/>
          <a:stretch>
            <a:fillRect/>
          </a:stretch>
        </p:blipFill>
        <p:spPr>
          <a:xfrm>
            <a:off x="5728354" y="1625424"/>
            <a:ext cx="4397424" cy="4947255"/>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8BF3-5F55-2531-1505-D108037732D1}"/>
              </a:ext>
            </a:extLst>
          </p:cNvPr>
          <p:cNvSpPr>
            <a:spLocks noGrp="1"/>
          </p:cNvSpPr>
          <p:nvPr>
            <p:ph type="title"/>
          </p:nvPr>
        </p:nvSpPr>
        <p:spPr>
          <a:xfrm>
            <a:off x="913795" y="609600"/>
            <a:ext cx="10353761" cy="1026695"/>
          </a:xfrm>
        </p:spPr>
        <p:txBody>
          <a:bodyPr/>
          <a:lstStyle/>
          <a:p>
            <a:r>
              <a:rPr lang="en-US" b="1" spc="-25" dirty="0">
                <a:effectLst/>
                <a:latin typeface="Times New Roman" panose="02020603050405020304" pitchFamily="18" charset="0"/>
                <a:ea typeface="Times New Roman" panose="02020603050405020304" pitchFamily="18" charset="0"/>
              </a:rPr>
              <a:t> System </a:t>
            </a:r>
            <a:r>
              <a:rPr lang="en-US" b="1" spc="-40" dirty="0">
                <a:effectLst/>
                <a:latin typeface="Times New Roman" panose="02020603050405020304" pitchFamily="18" charset="0"/>
                <a:ea typeface="Times New Roman" panose="02020603050405020304" pitchFamily="18" charset="0"/>
              </a:rPr>
              <a:t> </a:t>
            </a:r>
            <a:r>
              <a:rPr lang="en-US" b="1" spc="-10" dirty="0">
                <a:effectLst/>
                <a:latin typeface="Times New Roman" panose="02020603050405020304" pitchFamily="18" charset="0"/>
                <a:ea typeface="Times New Roman" panose="02020603050405020304" pitchFamily="18" charset="0"/>
              </a:rPr>
              <a:t>Architecture:</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4" name="Image 28">
            <a:extLst>
              <a:ext uri="{FF2B5EF4-FFF2-40B4-BE49-F238E27FC236}">
                <a16:creationId xmlns:a16="http://schemas.microsoft.com/office/drawing/2014/main" id="{89E9E44A-F2FB-5BB9-2E1C-BF43E45D8E8B}"/>
              </a:ext>
            </a:extLst>
          </p:cNvPr>
          <p:cNvPicPr>
            <a:picLocks noGrp="1"/>
          </p:cNvPicPr>
          <p:nvPr>
            <p:ph idx="1"/>
          </p:nvPr>
        </p:nvPicPr>
        <p:blipFill>
          <a:blip r:embed="rId2" cstate="print"/>
          <a:stretch>
            <a:fillRect/>
          </a:stretch>
        </p:blipFill>
        <p:spPr>
          <a:xfrm>
            <a:off x="914400" y="2127183"/>
            <a:ext cx="10353675" cy="3763478"/>
          </a:xfrm>
          <a:prstGeom prst="rect">
            <a:avLst/>
          </a:prstGeom>
        </p:spPr>
      </p:pic>
    </p:spTree>
    <p:extLst>
      <p:ext uri="{BB962C8B-B14F-4D97-AF65-F5344CB8AC3E}">
        <p14:creationId xmlns:p14="http://schemas.microsoft.com/office/powerpoint/2010/main" val="8836832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761" y="173503"/>
            <a:ext cx="10353761" cy="569017"/>
          </a:xfrm>
        </p:spPr>
        <p:txBody>
          <a:bodyPr>
            <a:normAutofit/>
          </a:bodyPr>
          <a:lstStyle/>
          <a:p>
            <a:r>
              <a:rPr lang="en-IN" sz="3200" dirty="0"/>
              <a:t>Class Diagram:</a:t>
            </a:r>
            <a:endParaRPr lang="en-US" sz="3200" dirty="0"/>
          </a:p>
        </p:txBody>
      </p:sp>
      <p:pic>
        <p:nvPicPr>
          <p:cNvPr id="5" name="Image 21">
            <a:extLst>
              <a:ext uri="{FF2B5EF4-FFF2-40B4-BE49-F238E27FC236}">
                <a16:creationId xmlns:a16="http://schemas.microsoft.com/office/drawing/2014/main" id="{AFBCB56C-B282-0470-F20E-88024328079D}"/>
              </a:ext>
            </a:extLst>
          </p:cNvPr>
          <p:cNvPicPr>
            <a:picLocks noGrp="1"/>
          </p:cNvPicPr>
          <p:nvPr>
            <p:ph idx="1"/>
          </p:nvPr>
        </p:nvPicPr>
        <p:blipFill>
          <a:blip r:embed="rId2" cstate="print"/>
          <a:stretch>
            <a:fillRect/>
          </a:stretch>
        </p:blipFill>
        <p:spPr>
          <a:xfrm>
            <a:off x="790647" y="1327346"/>
            <a:ext cx="10353675" cy="2253615"/>
          </a:xfrm>
          <a:prstGeom prst="rect">
            <a:avLst/>
          </a:prstGeom>
        </p:spPr>
      </p:pic>
      <p:sp>
        <p:nvSpPr>
          <p:cNvPr id="6" name="TextBox 5">
            <a:extLst>
              <a:ext uri="{FF2B5EF4-FFF2-40B4-BE49-F238E27FC236}">
                <a16:creationId xmlns:a16="http://schemas.microsoft.com/office/drawing/2014/main" id="{B4B89B31-4C07-D20B-6CC3-88A199065BC9}"/>
              </a:ext>
            </a:extLst>
          </p:cNvPr>
          <p:cNvSpPr txBox="1"/>
          <p:nvPr/>
        </p:nvSpPr>
        <p:spPr>
          <a:xfrm>
            <a:off x="1058779" y="825023"/>
            <a:ext cx="3327591" cy="369332"/>
          </a:xfrm>
          <a:prstGeom prst="rect">
            <a:avLst/>
          </a:prstGeom>
          <a:noFill/>
        </p:spPr>
        <p:txBody>
          <a:bodyPr wrap="square" rtlCol="0">
            <a:spAutoFit/>
          </a:bodyPr>
          <a:lstStyle/>
          <a:p>
            <a:r>
              <a:rPr lang="en-US" dirty="0"/>
              <a:t>Admin Class Diagram</a:t>
            </a:r>
            <a:endParaRPr lang="en-IN" dirty="0"/>
          </a:p>
        </p:txBody>
      </p:sp>
      <p:pic>
        <p:nvPicPr>
          <p:cNvPr id="7" name="Image 22">
            <a:extLst>
              <a:ext uri="{FF2B5EF4-FFF2-40B4-BE49-F238E27FC236}">
                <a16:creationId xmlns:a16="http://schemas.microsoft.com/office/drawing/2014/main" id="{A3BD41C3-510C-66C6-7D45-0A3EDE366416}"/>
              </a:ext>
            </a:extLst>
          </p:cNvPr>
          <p:cNvPicPr>
            <a:picLocks/>
          </p:cNvPicPr>
          <p:nvPr/>
        </p:nvPicPr>
        <p:blipFill>
          <a:blip r:embed="rId3" cstate="print"/>
          <a:stretch>
            <a:fillRect/>
          </a:stretch>
        </p:blipFill>
        <p:spPr>
          <a:xfrm>
            <a:off x="790563" y="4430882"/>
            <a:ext cx="10353760" cy="2253615"/>
          </a:xfrm>
          <a:prstGeom prst="rect">
            <a:avLst/>
          </a:prstGeom>
        </p:spPr>
      </p:pic>
      <p:sp>
        <p:nvSpPr>
          <p:cNvPr id="8" name="TextBox 7">
            <a:extLst>
              <a:ext uri="{FF2B5EF4-FFF2-40B4-BE49-F238E27FC236}">
                <a16:creationId xmlns:a16="http://schemas.microsoft.com/office/drawing/2014/main" id="{71A4541C-AF4E-60F3-FD28-6A63238895A7}"/>
              </a:ext>
            </a:extLst>
          </p:cNvPr>
          <p:cNvSpPr txBox="1"/>
          <p:nvPr/>
        </p:nvSpPr>
        <p:spPr>
          <a:xfrm>
            <a:off x="838773" y="3857102"/>
            <a:ext cx="3960108" cy="369332"/>
          </a:xfrm>
          <a:prstGeom prst="rect">
            <a:avLst/>
          </a:prstGeom>
          <a:noFill/>
        </p:spPr>
        <p:txBody>
          <a:bodyPr wrap="square" rtlCol="0">
            <a:spAutoFit/>
          </a:bodyPr>
          <a:lstStyle/>
          <a:p>
            <a:r>
              <a:rPr lang="en-US" dirty="0"/>
              <a:t>User Class Diagram</a:t>
            </a:r>
            <a:endParaRPr lang="en-IN"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F6D9-7BD1-813B-9690-7CBFE6CF6FED}"/>
              </a:ext>
            </a:extLst>
          </p:cNvPr>
          <p:cNvSpPr>
            <a:spLocks noGrp="1"/>
          </p:cNvSpPr>
          <p:nvPr>
            <p:ph type="title"/>
          </p:nvPr>
        </p:nvSpPr>
        <p:spPr>
          <a:xfrm>
            <a:off x="866274" y="-146670"/>
            <a:ext cx="10353761" cy="1326321"/>
          </a:xfrm>
        </p:spPr>
        <p:txBody>
          <a:bodyPr/>
          <a:lstStyle/>
          <a:p>
            <a:r>
              <a:rPr lang="en-US" sz="3600" u="sng"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521325-AA6C-7D00-BC5C-785924AC12D3}"/>
              </a:ext>
            </a:extLst>
          </p:cNvPr>
          <p:cNvSpPr>
            <a:spLocks noGrp="1"/>
          </p:cNvSpPr>
          <p:nvPr>
            <p:ph idx="1"/>
          </p:nvPr>
        </p:nvSpPr>
        <p:spPr>
          <a:xfrm>
            <a:off x="971965" y="1601799"/>
            <a:ext cx="10477058" cy="3654402"/>
          </a:xfrm>
        </p:spPr>
        <p:txBody>
          <a:bodyPr>
            <a:noAutofit/>
          </a:bodyPr>
          <a:lstStyle/>
          <a:p>
            <a:pPr marL="0" indent="0" algn="just">
              <a:buNone/>
            </a:pPr>
            <a:r>
              <a:rPr lang="en-US" sz="1600" dirty="0">
                <a:latin typeface="Times New Roman" panose="02020603050405020304" pitchFamily="18" charset="0"/>
                <a:cs typeface="Times New Roman" panose="02020603050405020304" pitchFamily="18" charset="0"/>
              </a:rPr>
              <a:t>Bankruptcy prediction is a critical aspect of financial risk management, helping businesses, investors, and financial institutions make informed decisions to mitigate potential losses. This project introduces a robust machine learning-based bankruptcy prediction system that analyzes key financial indicators to determine a company’s financial health. Our approach integrates advanced feature selection and optimization techniques, such as Genetic Algorithms (GA) for identifying the most relevant financial attributes and Particle Swarm Optimization (PSO) for fine-tuning model parameters, ensuring enhanced prediction accuracy. The system utilizes multiple machine learning algorithms, including Logistic Regression, Random Forest, and Decision Trees, to classify companies as "Bankrupt" or "Non-Bankrupt." It processes critical financial metrics, such as cash flow, profit margins, liabilities, assets, and debt-to-equity ratios, to derive meaningful insights. By efficiently handling large datasets, managing missing values, and addressing class imbalances, our model ensures high reliability in predicting financial distress. In addition to classification, the system generates risk scores, visual analytics, and detailed financial reports to assist stakeholders in proactive decision-making. The implementation of this hybrid machine learning framework enhances early warning systems, enabling businesses to anticipate financial difficulties, restructure operations, and prevent potential insolvency. The system is designed with a user-friendly interface, making it accessible to financial analysts, investors, and corporate decision-makers. By leveraging the power of data-driven prediction models, this project contributes to strengthening financial stability, improving investment strategies, and optimizing risk management practices. </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62428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16FA-9EF6-1530-BB9F-A4C3AEBB0AE6}"/>
              </a:ext>
            </a:extLst>
          </p:cNvPr>
          <p:cNvSpPr>
            <a:spLocks noGrp="1"/>
          </p:cNvSpPr>
          <p:nvPr>
            <p:ph type="title"/>
          </p:nvPr>
        </p:nvSpPr>
        <p:spPr>
          <a:xfrm>
            <a:off x="-662331" y="633663"/>
            <a:ext cx="7080567" cy="545432"/>
          </a:xfrm>
        </p:spPr>
        <p:txBody>
          <a:bodyPr>
            <a:normAutofit fontScale="90000"/>
          </a:bodyPr>
          <a:lstStyle/>
          <a:p>
            <a:r>
              <a:rPr lang="en-US" sz="3600" b="1" dirty="0">
                <a:effectLst/>
                <a:latin typeface="Times New Roman" panose="02020603050405020304" pitchFamily="18" charset="0"/>
                <a:ea typeface="Times New Roman" panose="02020603050405020304" pitchFamily="18" charset="0"/>
              </a:rPr>
              <a:t>Object</a:t>
            </a:r>
            <a:r>
              <a:rPr lang="en-US" sz="3600" b="1" spc="-70" dirty="0">
                <a:effectLst/>
                <a:latin typeface="Times New Roman" panose="02020603050405020304" pitchFamily="18" charset="0"/>
                <a:ea typeface="Times New Roman" panose="02020603050405020304" pitchFamily="18" charset="0"/>
              </a:rPr>
              <a:t> </a:t>
            </a:r>
            <a:r>
              <a:rPr lang="en-US" sz="3600" b="1" dirty="0" err="1">
                <a:effectLst/>
                <a:latin typeface="Times New Roman" panose="02020603050405020304" pitchFamily="18" charset="0"/>
                <a:ea typeface="Times New Roman" panose="02020603050405020304" pitchFamily="18" charset="0"/>
              </a:rPr>
              <a:t>Collobration</a:t>
            </a:r>
            <a:r>
              <a:rPr lang="en-US" sz="3600" b="1" spc="-50" dirty="0">
                <a:effectLst/>
                <a:latin typeface="Times New Roman" panose="02020603050405020304" pitchFamily="18" charset="0"/>
                <a:ea typeface="Times New Roman" panose="02020603050405020304" pitchFamily="18" charset="0"/>
              </a:rPr>
              <a:t> </a:t>
            </a:r>
            <a:r>
              <a:rPr lang="en-US" sz="3600" b="1" spc="-10" dirty="0">
                <a:effectLst/>
                <a:latin typeface="Times New Roman" panose="02020603050405020304" pitchFamily="18" charset="0"/>
                <a:ea typeface="Times New Roman" panose="02020603050405020304" pitchFamily="18" charset="0"/>
              </a:rPr>
              <a:t>Diagram:</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5" name="Image 38">
            <a:extLst>
              <a:ext uri="{FF2B5EF4-FFF2-40B4-BE49-F238E27FC236}">
                <a16:creationId xmlns:a16="http://schemas.microsoft.com/office/drawing/2014/main" id="{C394CFD1-46A8-BB72-1BE9-00C6B2E4965E}"/>
              </a:ext>
            </a:extLst>
          </p:cNvPr>
          <p:cNvPicPr>
            <a:picLocks noGrp="1"/>
          </p:cNvPicPr>
          <p:nvPr>
            <p:ph idx="1"/>
          </p:nvPr>
        </p:nvPicPr>
        <p:blipFill>
          <a:blip r:embed="rId2" cstate="print"/>
          <a:stretch>
            <a:fillRect/>
          </a:stretch>
        </p:blipFill>
        <p:spPr>
          <a:xfrm>
            <a:off x="431031" y="1664803"/>
            <a:ext cx="5334501" cy="3528394"/>
          </a:xfrm>
          <a:prstGeom prst="rect">
            <a:avLst/>
          </a:prstGeom>
        </p:spPr>
      </p:pic>
      <p:pic>
        <p:nvPicPr>
          <p:cNvPr id="6" name="Image 39">
            <a:extLst>
              <a:ext uri="{FF2B5EF4-FFF2-40B4-BE49-F238E27FC236}">
                <a16:creationId xmlns:a16="http://schemas.microsoft.com/office/drawing/2014/main" id="{9F461A1E-C10E-95E1-AD0B-6F2902A3C6CE}"/>
              </a:ext>
            </a:extLst>
          </p:cNvPr>
          <p:cNvPicPr>
            <a:picLocks/>
          </p:cNvPicPr>
          <p:nvPr/>
        </p:nvPicPr>
        <p:blipFill>
          <a:blip r:embed="rId3" cstate="print"/>
          <a:stretch>
            <a:fillRect/>
          </a:stretch>
        </p:blipFill>
        <p:spPr>
          <a:xfrm>
            <a:off x="6263940" y="1616676"/>
            <a:ext cx="5334501" cy="3624647"/>
          </a:xfrm>
          <a:prstGeom prst="rect">
            <a:avLst/>
          </a:prstGeom>
        </p:spPr>
      </p:pic>
      <p:sp>
        <p:nvSpPr>
          <p:cNvPr id="7" name="TextBox 6">
            <a:extLst>
              <a:ext uri="{FF2B5EF4-FFF2-40B4-BE49-F238E27FC236}">
                <a16:creationId xmlns:a16="http://schemas.microsoft.com/office/drawing/2014/main" id="{2F7FD652-7E39-010A-5CA4-02E86EC4CD15}"/>
              </a:ext>
            </a:extLst>
          </p:cNvPr>
          <p:cNvSpPr txBox="1"/>
          <p:nvPr/>
        </p:nvSpPr>
        <p:spPr>
          <a:xfrm>
            <a:off x="779646" y="5678905"/>
            <a:ext cx="4196615"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Admin</a:t>
            </a:r>
            <a:r>
              <a:rPr lang="en-US" sz="1800" b="1" spc="-4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Collaboration</a:t>
            </a:r>
            <a:r>
              <a:rPr lang="en-US" sz="1800" b="1" spc="-2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Diagram</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96B314B4-5C0D-AC92-3D20-61B125A50961}"/>
              </a:ext>
            </a:extLst>
          </p:cNvPr>
          <p:cNvSpPr txBox="1"/>
          <p:nvPr/>
        </p:nvSpPr>
        <p:spPr>
          <a:xfrm>
            <a:off x="6670307" y="5640404"/>
            <a:ext cx="3609473"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User</a:t>
            </a:r>
            <a:r>
              <a:rPr lang="en-US" sz="1800" b="1" spc="-8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Collaboration</a:t>
            </a:r>
            <a:r>
              <a:rPr lang="en-US" sz="1800" b="1" spc="-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Diagram</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9646376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09" y="482993"/>
            <a:ext cx="5071403" cy="445476"/>
          </a:xfrm>
        </p:spPr>
        <p:txBody>
          <a:bodyPr>
            <a:normAutofit fontScale="90000"/>
          </a:bodyPr>
          <a:lstStyle/>
          <a:p>
            <a:r>
              <a:rPr lang="en-IN" dirty="0">
                <a:latin typeface="Times New Roman" panose="02020603050405020304" pitchFamily="18" charset="0"/>
                <a:cs typeface="Times New Roman" panose="02020603050405020304" pitchFamily="18" charset="0"/>
              </a:rPr>
              <a:t>Sequence Diagram:</a:t>
            </a:r>
            <a:br>
              <a:rPr lang="en-IN" dirty="0"/>
            </a:br>
            <a:endParaRPr lang="en-US" dirty="0"/>
          </a:p>
        </p:txBody>
      </p:sp>
      <p:pic>
        <p:nvPicPr>
          <p:cNvPr id="6" name="Image 23">
            <a:extLst>
              <a:ext uri="{FF2B5EF4-FFF2-40B4-BE49-F238E27FC236}">
                <a16:creationId xmlns:a16="http://schemas.microsoft.com/office/drawing/2014/main" id="{24A7CB94-6DAF-5D7C-C4E5-E7E43E138263}"/>
              </a:ext>
            </a:extLst>
          </p:cNvPr>
          <p:cNvPicPr>
            <a:picLocks noGrp="1"/>
          </p:cNvPicPr>
          <p:nvPr>
            <p:ph idx="1"/>
          </p:nvPr>
        </p:nvPicPr>
        <p:blipFill>
          <a:blip r:embed="rId2" cstate="print"/>
          <a:stretch>
            <a:fillRect/>
          </a:stretch>
        </p:blipFill>
        <p:spPr>
          <a:xfrm>
            <a:off x="373836" y="769448"/>
            <a:ext cx="4824176" cy="5605559"/>
          </a:xfrm>
          <a:prstGeom prst="rect">
            <a:avLst/>
          </a:prstGeom>
        </p:spPr>
      </p:pic>
      <p:pic>
        <p:nvPicPr>
          <p:cNvPr id="7" name="Image 24" descr="A diagram of a company  AI-generated content may be incorrect.">
            <a:extLst>
              <a:ext uri="{FF2B5EF4-FFF2-40B4-BE49-F238E27FC236}">
                <a16:creationId xmlns:a16="http://schemas.microsoft.com/office/drawing/2014/main" id="{24FBBEA2-BB09-EABE-382B-441C68764793}"/>
              </a:ext>
            </a:extLst>
          </p:cNvPr>
          <p:cNvPicPr>
            <a:picLocks/>
          </p:cNvPicPr>
          <p:nvPr/>
        </p:nvPicPr>
        <p:blipFill>
          <a:blip r:embed="rId3" cstate="print"/>
          <a:stretch>
            <a:fillRect/>
          </a:stretch>
        </p:blipFill>
        <p:spPr>
          <a:xfrm>
            <a:off x="5906625" y="769807"/>
            <a:ext cx="4824000" cy="5605200"/>
          </a:xfrm>
          <a:prstGeom prst="rect">
            <a:avLst/>
          </a:prstGeom>
        </p:spPr>
      </p:pic>
      <p:sp>
        <p:nvSpPr>
          <p:cNvPr id="8" name="TextBox 7">
            <a:extLst>
              <a:ext uri="{FF2B5EF4-FFF2-40B4-BE49-F238E27FC236}">
                <a16:creationId xmlns:a16="http://schemas.microsoft.com/office/drawing/2014/main" id="{C8A54496-53F3-40AB-41DF-E960B0A452EB}"/>
              </a:ext>
            </a:extLst>
          </p:cNvPr>
          <p:cNvSpPr txBox="1"/>
          <p:nvPr/>
        </p:nvSpPr>
        <p:spPr>
          <a:xfrm>
            <a:off x="763146" y="6476796"/>
            <a:ext cx="349947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Admin Sequence Diagram</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54EBE91-A515-4A75-92C7-A55D95470CF8}"/>
              </a:ext>
            </a:extLst>
          </p:cNvPr>
          <p:cNvSpPr txBox="1"/>
          <p:nvPr/>
        </p:nvSpPr>
        <p:spPr>
          <a:xfrm>
            <a:off x="6799208" y="6375007"/>
            <a:ext cx="30388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User Sequence Diagram</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09B3-523A-29DB-CC47-D86B28167D07}"/>
              </a:ext>
            </a:extLst>
          </p:cNvPr>
          <p:cNvSpPr>
            <a:spLocks noGrp="1"/>
          </p:cNvSpPr>
          <p:nvPr>
            <p:ph type="title"/>
          </p:nvPr>
        </p:nvSpPr>
        <p:spPr>
          <a:xfrm>
            <a:off x="-632519" y="0"/>
            <a:ext cx="6311423" cy="1006070"/>
          </a:xfrm>
        </p:spPr>
        <p:txBody>
          <a:bodyPr>
            <a:normAutofit/>
          </a:bodyPr>
          <a:lstStyle/>
          <a:p>
            <a:r>
              <a:rPr lang="en-IN" sz="3200" dirty="0">
                <a:latin typeface="Times New Roman" panose="02020603050405020304" pitchFamily="18" charset="0"/>
                <a:cs typeface="Times New Roman" panose="02020603050405020304" pitchFamily="18" charset="0"/>
              </a:rPr>
              <a:t>ACTIVITY DIAGRAM</a:t>
            </a:r>
            <a:endParaRPr lang="en-IN" sz="3200" dirty="0"/>
          </a:p>
        </p:txBody>
      </p:sp>
      <p:pic>
        <p:nvPicPr>
          <p:cNvPr id="6" name="Image 30" descr="A diagram of a process  AI-generated content may be incorrect.">
            <a:extLst>
              <a:ext uri="{FF2B5EF4-FFF2-40B4-BE49-F238E27FC236}">
                <a16:creationId xmlns:a16="http://schemas.microsoft.com/office/drawing/2014/main" id="{EE6BD279-3611-F581-A6F3-A6FD0A498BFA}"/>
              </a:ext>
            </a:extLst>
          </p:cNvPr>
          <p:cNvPicPr>
            <a:picLocks/>
          </p:cNvPicPr>
          <p:nvPr/>
        </p:nvPicPr>
        <p:blipFill>
          <a:blip r:embed="rId2" cstate="print"/>
          <a:stretch>
            <a:fillRect/>
          </a:stretch>
        </p:blipFill>
        <p:spPr>
          <a:xfrm>
            <a:off x="3909780" y="1443788"/>
            <a:ext cx="4257943" cy="5025764"/>
          </a:xfrm>
          <a:prstGeom prst="rect">
            <a:avLst/>
          </a:prstGeom>
        </p:spPr>
      </p:pic>
    </p:spTree>
    <p:extLst>
      <p:ext uri="{BB962C8B-B14F-4D97-AF65-F5344CB8AC3E}">
        <p14:creationId xmlns:p14="http://schemas.microsoft.com/office/powerpoint/2010/main" val="130372402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A23D-E63A-C9E2-153A-C8D02AC87229}"/>
              </a:ext>
            </a:extLst>
          </p:cNvPr>
          <p:cNvSpPr>
            <a:spLocks noGrp="1"/>
          </p:cNvSpPr>
          <p:nvPr>
            <p:ph type="title"/>
          </p:nvPr>
        </p:nvSpPr>
        <p:spPr>
          <a:xfrm>
            <a:off x="-2493548" y="0"/>
            <a:ext cx="10353761" cy="1326321"/>
          </a:xfrm>
        </p:spPr>
        <p:txBody>
          <a:bodyPr>
            <a:normAutofit/>
          </a:bodyPr>
          <a:lstStyle/>
          <a:p>
            <a:r>
              <a:rPr lang="en-US" sz="3200" dirty="0">
                <a:latin typeface="Times New Roman" panose="02020603050405020304" pitchFamily="18" charset="0"/>
                <a:cs typeface="Times New Roman" panose="02020603050405020304" pitchFamily="18" charset="0"/>
              </a:rPr>
              <a:t>Component Diagram</a:t>
            </a:r>
            <a:endParaRPr lang="en-IN" sz="3200" dirty="0">
              <a:latin typeface="Times New Roman" panose="02020603050405020304" pitchFamily="18" charset="0"/>
              <a:cs typeface="Times New Roman" panose="02020603050405020304" pitchFamily="18" charset="0"/>
            </a:endParaRPr>
          </a:p>
        </p:txBody>
      </p:sp>
      <p:pic>
        <p:nvPicPr>
          <p:cNvPr id="4" name="Image 44" descr="A diagram of a diagram">
            <a:extLst>
              <a:ext uri="{FF2B5EF4-FFF2-40B4-BE49-F238E27FC236}">
                <a16:creationId xmlns:a16="http://schemas.microsoft.com/office/drawing/2014/main" id="{C7A1DA70-1069-89A6-2224-6274E78DE6E3}"/>
              </a:ext>
            </a:extLst>
          </p:cNvPr>
          <p:cNvPicPr>
            <a:picLocks noGrp="1"/>
          </p:cNvPicPr>
          <p:nvPr>
            <p:ph idx="1"/>
          </p:nvPr>
        </p:nvPicPr>
        <p:blipFill>
          <a:blip r:embed="rId2" cstate="print"/>
          <a:stretch>
            <a:fillRect/>
          </a:stretch>
        </p:blipFill>
        <p:spPr>
          <a:xfrm>
            <a:off x="446421" y="1575675"/>
            <a:ext cx="6166135" cy="2543937"/>
          </a:xfrm>
          <a:prstGeom prst="rect">
            <a:avLst/>
          </a:prstGeom>
        </p:spPr>
      </p:pic>
      <p:sp>
        <p:nvSpPr>
          <p:cNvPr id="5" name="TextBox 4">
            <a:extLst>
              <a:ext uri="{FF2B5EF4-FFF2-40B4-BE49-F238E27FC236}">
                <a16:creationId xmlns:a16="http://schemas.microsoft.com/office/drawing/2014/main" id="{07336EE9-BA5B-1B73-E210-D91154F36730}"/>
              </a:ext>
            </a:extLst>
          </p:cNvPr>
          <p:cNvSpPr txBox="1"/>
          <p:nvPr/>
        </p:nvSpPr>
        <p:spPr>
          <a:xfrm>
            <a:off x="712269" y="4726004"/>
            <a:ext cx="4851133" cy="646331"/>
          </a:xfrm>
          <a:prstGeom prst="rect">
            <a:avLst/>
          </a:prstGeom>
          <a:noFill/>
        </p:spPr>
        <p:txBody>
          <a:bodyPr wrap="square" rtlCol="0">
            <a:spAutoFit/>
          </a:bodyPr>
          <a:lstStyle/>
          <a:p>
            <a:r>
              <a:rPr lang="en-US" sz="1800" b="1" spc="-10" dirty="0">
                <a:effectLst/>
                <a:latin typeface="Times New Roman" panose="02020603050405020304" pitchFamily="18" charset="0"/>
                <a:ea typeface="Times New Roman" panose="02020603050405020304" pitchFamily="18" charset="0"/>
              </a:rPr>
              <a:t>Admin</a:t>
            </a:r>
            <a:r>
              <a:rPr lang="en-US" sz="1800" b="1" spc="-4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Component</a:t>
            </a:r>
            <a:r>
              <a:rPr lang="en-US" sz="1800" b="1" spc="-50"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Diagram</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6" name="Image 45">
            <a:extLst>
              <a:ext uri="{FF2B5EF4-FFF2-40B4-BE49-F238E27FC236}">
                <a16:creationId xmlns:a16="http://schemas.microsoft.com/office/drawing/2014/main" id="{8026ADA8-E2E8-624D-DAF8-227BB5C8D713}"/>
              </a:ext>
            </a:extLst>
          </p:cNvPr>
          <p:cNvPicPr>
            <a:picLocks/>
          </p:cNvPicPr>
          <p:nvPr/>
        </p:nvPicPr>
        <p:blipFill>
          <a:blip r:embed="rId3" cstate="print"/>
          <a:stretch>
            <a:fillRect/>
          </a:stretch>
        </p:blipFill>
        <p:spPr>
          <a:xfrm>
            <a:off x="7672889" y="584272"/>
            <a:ext cx="3806842" cy="5065757"/>
          </a:xfrm>
          <a:prstGeom prst="rect">
            <a:avLst/>
          </a:prstGeom>
        </p:spPr>
      </p:pic>
      <p:sp>
        <p:nvSpPr>
          <p:cNvPr id="7" name="TextBox 6">
            <a:extLst>
              <a:ext uri="{FF2B5EF4-FFF2-40B4-BE49-F238E27FC236}">
                <a16:creationId xmlns:a16="http://schemas.microsoft.com/office/drawing/2014/main" id="{BD36FBDE-CD1C-1100-5C38-6E6B88DC2BEC}"/>
              </a:ext>
            </a:extLst>
          </p:cNvPr>
          <p:cNvSpPr txBox="1"/>
          <p:nvPr/>
        </p:nvSpPr>
        <p:spPr>
          <a:xfrm>
            <a:off x="7860213" y="5750376"/>
            <a:ext cx="3806842" cy="646331"/>
          </a:xfrm>
          <a:prstGeom prst="rect">
            <a:avLst/>
          </a:prstGeom>
          <a:noFill/>
        </p:spPr>
        <p:txBody>
          <a:bodyPr wrap="square" rtlCol="0">
            <a:spAutoFit/>
          </a:bodyPr>
          <a:lstStyle/>
          <a:p>
            <a:r>
              <a:rPr lang="en-US" sz="1800" b="1" spc="-10" dirty="0">
                <a:effectLst/>
                <a:latin typeface="Times New Roman" panose="02020603050405020304" pitchFamily="18" charset="0"/>
                <a:ea typeface="Times New Roman" panose="02020603050405020304" pitchFamily="18" charset="0"/>
              </a:rPr>
              <a:t>User</a:t>
            </a:r>
            <a:r>
              <a:rPr lang="en-US" sz="1800" b="1" spc="-4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Component</a:t>
            </a:r>
            <a:r>
              <a:rPr lang="en-US" sz="1800" b="1" spc="-2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Diagram</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845725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2EC1-FDD9-D0E5-D8FE-55AA1CB33C2B}"/>
              </a:ext>
            </a:extLst>
          </p:cNvPr>
          <p:cNvSpPr>
            <a:spLocks noGrp="1"/>
          </p:cNvSpPr>
          <p:nvPr>
            <p:ph type="title"/>
          </p:nvPr>
        </p:nvSpPr>
        <p:spPr>
          <a:xfrm>
            <a:off x="-1983409" y="0"/>
            <a:ext cx="10353761" cy="1326321"/>
          </a:xfrm>
        </p:spPr>
        <p:txBody>
          <a:bodyPr>
            <a:normAutofit/>
          </a:bodyPr>
          <a:lstStyle/>
          <a:p>
            <a:r>
              <a:rPr lang="en-US" sz="3200" dirty="0">
                <a:latin typeface="Times New Roman" panose="02020603050405020304" pitchFamily="18" charset="0"/>
                <a:cs typeface="Times New Roman" panose="02020603050405020304" pitchFamily="18" charset="0"/>
              </a:rPr>
              <a:t>Deployment Diagram</a:t>
            </a:r>
            <a:endParaRPr lang="en-IN" sz="3200" dirty="0">
              <a:latin typeface="Times New Roman" panose="02020603050405020304" pitchFamily="18" charset="0"/>
              <a:cs typeface="Times New Roman" panose="02020603050405020304" pitchFamily="18" charset="0"/>
            </a:endParaRPr>
          </a:p>
        </p:txBody>
      </p:sp>
      <p:pic>
        <p:nvPicPr>
          <p:cNvPr id="4" name="Image 46" descr="A diagram of a computer server">
            <a:extLst>
              <a:ext uri="{FF2B5EF4-FFF2-40B4-BE49-F238E27FC236}">
                <a16:creationId xmlns:a16="http://schemas.microsoft.com/office/drawing/2014/main" id="{B169C863-AB31-7BF9-788E-5FBC438ACD3D}"/>
              </a:ext>
            </a:extLst>
          </p:cNvPr>
          <p:cNvPicPr>
            <a:picLocks noGrp="1"/>
          </p:cNvPicPr>
          <p:nvPr>
            <p:ph idx="1"/>
          </p:nvPr>
        </p:nvPicPr>
        <p:blipFill>
          <a:blip r:embed="rId2" cstate="print"/>
          <a:stretch>
            <a:fillRect/>
          </a:stretch>
        </p:blipFill>
        <p:spPr>
          <a:xfrm>
            <a:off x="3519031" y="1816368"/>
            <a:ext cx="4851321" cy="3695700"/>
          </a:xfrm>
          <a:prstGeom prst="rect">
            <a:avLst/>
          </a:prstGeom>
        </p:spPr>
      </p:pic>
    </p:spTree>
    <p:extLst>
      <p:ext uri="{BB962C8B-B14F-4D97-AF65-F5344CB8AC3E}">
        <p14:creationId xmlns:p14="http://schemas.microsoft.com/office/powerpoint/2010/main" val="10012015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51A1-7640-04CF-E32E-7E03F851E9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endParaRPr lang="en-IN" dirty="0"/>
          </a:p>
        </p:txBody>
      </p:sp>
      <p:sp>
        <p:nvSpPr>
          <p:cNvPr id="3" name="Content Placeholder 2">
            <a:extLst>
              <a:ext uri="{FF2B5EF4-FFF2-40B4-BE49-F238E27FC236}">
                <a16:creationId xmlns:a16="http://schemas.microsoft.com/office/drawing/2014/main" id="{AAC4513A-2871-2E10-96F0-92A490DD111D}"/>
              </a:ext>
            </a:extLst>
          </p:cNvPr>
          <p:cNvSpPr>
            <a:spLocks noGrp="1"/>
          </p:cNvSpPr>
          <p:nvPr>
            <p:ph idx="1"/>
          </p:nvPr>
        </p:nvSpPr>
        <p:spPr/>
        <p:txBody>
          <a:bodyPr>
            <a:normAutofit fontScale="92500" lnSpcReduction="20000"/>
          </a:bodyPr>
          <a:lstStyle/>
          <a:p>
            <a:pPr algn="just">
              <a:buNone/>
            </a:pPr>
            <a:r>
              <a:rPr lang="en-IN" sz="2400" b="1" dirty="0">
                <a:latin typeface="Times New Roman" panose="02020603050405020304" pitchFamily="18" charset="0"/>
                <a:cs typeface="Times New Roman" panose="02020603050405020304" pitchFamily="18" charset="0"/>
              </a:rPr>
              <a:t>Dataset collection:</a:t>
            </a:r>
          </a:p>
          <a:p>
            <a:pPr lvl="1" algn="just">
              <a:buFont typeface="Wingdings" pitchFamily="2" charset="2"/>
              <a:buChar char="§"/>
            </a:pPr>
            <a:r>
              <a:rPr lang="en-IN" dirty="0">
                <a:latin typeface="Times New Roman" panose="02020603050405020304" pitchFamily="18" charset="0"/>
                <a:cs typeface="Times New Roman" panose="02020603050405020304" pitchFamily="18" charset="0"/>
              </a:rPr>
              <a:t>The dataset is taken from Kaggle  Datasets which contains   data of different companies along with the details.</a:t>
            </a:r>
          </a:p>
          <a:p>
            <a:pPr algn="just">
              <a:buNone/>
            </a:pPr>
            <a:r>
              <a:rPr lang="en-IN" sz="2400" b="1" dirty="0">
                <a:latin typeface="Times New Roman" panose="02020603050405020304" pitchFamily="18" charset="0"/>
                <a:cs typeface="Times New Roman" panose="02020603050405020304" pitchFamily="18" charset="0"/>
              </a:rPr>
              <a:t>Model development:</a:t>
            </a:r>
          </a:p>
          <a:p>
            <a:pPr lvl="1" algn="just">
              <a:buFont typeface="Wingdings" pitchFamily="2" charset="2"/>
              <a:buChar char="§"/>
            </a:pPr>
            <a:r>
              <a:rPr lang="en-IN" dirty="0">
                <a:latin typeface="Times New Roman" panose="02020603050405020304" pitchFamily="18" charset="0"/>
                <a:cs typeface="Times New Roman" panose="02020603050405020304" pitchFamily="18" charset="0"/>
              </a:rPr>
              <a:t> At first we take dataset which contains witch contain all the data year wise and take a year data for a set of countries and divide it into training and testing.</a:t>
            </a:r>
          </a:p>
          <a:p>
            <a:pPr lvl="1" algn="just">
              <a:buFont typeface="Wingdings" pitchFamily="2" charset="2"/>
              <a:buChar char="§"/>
            </a:pPr>
            <a:r>
              <a:rPr lang="en-IN" dirty="0">
                <a:latin typeface="Times New Roman" panose="02020603050405020304" pitchFamily="18" charset="0"/>
                <a:cs typeface="Times New Roman" panose="02020603050405020304" pitchFamily="18" charset="0"/>
              </a:rPr>
              <a:t>We build a NN model from scratch and train with train data then we save the model.</a:t>
            </a:r>
          </a:p>
          <a:p>
            <a:pPr marL="0" indent="0" algn="just">
              <a:buNone/>
            </a:pPr>
            <a:r>
              <a:rPr lang="en-US" sz="2400" b="1" dirty="0">
                <a:latin typeface="Times New Roman" panose="02020603050405020304" pitchFamily="18" charset="0"/>
                <a:cs typeface="Times New Roman" panose="02020603050405020304" pitchFamily="18" charset="0"/>
              </a:rPr>
              <a:t>Testing:</a:t>
            </a:r>
          </a:p>
          <a:p>
            <a:pPr lvl="1" algn="just"/>
            <a:r>
              <a:rPr lang="en-US" dirty="0">
                <a:latin typeface="Times New Roman" panose="02020603050405020304" pitchFamily="18" charset="0"/>
                <a:cs typeface="Times New Roman" panose="02020603050405020304" pitchFamily="18" charset="0"/>
              </a:rPr>
              <a:t>After the model is build the testing data will be send through it for accuracy and the predictions will be made from that.</a:t>
            </a:r>
            <a:endParaRPr lang="en-IN" dirty="0">
              <a:latin typeface="Times New Roman" panose="02020603050405020304" pitchFamily="18" charset="0"/>
              <a:cs typeface="Times New Roman" panose="02020603050405020304" pitchFamily="18" charset="0"/>
            </a:endParaRPr>
          </a:p>
          <a:p>
            <a:pPr lvl="1"/>
            <a:endParaRPr lang="en-IN" dirty="0"/>
          </a:p>
        </p:txBody>
      </p:sp>
    </p:spTree>
    <p:extLst>
      <p:ext uri="{BB962C8B-B14F-4D97-AF65-F5344CB8AC3E}">
        <p14:creationId xmlns:p14="http://schemas.microsoft.com/office/powerpoint/2010/main" val="10682225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B57F-06F9-5BBB-6EB8-6BFCB89DDB99}"/>
              </a:ext>
            </a:extLst>
          </p:cNvPr>
          <p:cNvSpPr>
            <a:spLocks noGrp="1"/>
          </p:cNvSpPr>
          <p:nvPr>
            <p:ph type="title"/>
          </p:nvPr>
        </p:nvSpPr>
        <p:spPr>
          <a:xfrm>
            <a:off x="-3677456" y="147587"/>
            <a:ext cx="10353761" cy="1326321"/>
          </a:xfrm>
        </p:spPr>
        <p:txBody>
          <a:bodyPr/>
          <a:lstStyle/>
          <a:p>
            <a:r>
              <a:rPr lang="en-US" dirty="0">
                <a:latin typeface="Times New Roman" panose="02020603050405020304" pitchFamily="18" charset="0"/>
                <a:cs typeface="Times New Roman" panose="02020603050405020304" pitchFamily="18" charset="0"/>
              </a:rPr>
              <a:t>Outputs</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6" name="Image 75">
            <a:extLst>
              <a:ext uri="{FF2B5EF4-FFF2-40B4-BE49-F238E27FC236}">
                <a16:creationId xmlns:a16="http://schemas.microsoft.com/office/drawing/2014/main" id="{70F30577-4B24-1858-D040-D8D43E08E2D4}"/>
              </a:ext>
            </a:extLst>
          </p:cNvPr>
          <p:cNvPicPr>
            <a:picLocks/>
          </p:cNvPicPr>
          <p:nvPr/>
        </p:nvPicPr>
        <p:blipFill>
          <a:blip r:embed="rId2" cstate="print"/>
          <a:stretch>
            <a:fillRect/>
          </a:stretch>
        </p:blipFill>
        <p:spPr>
          <a:xfrm>
            <a:off x="815774" y="1984047"/>
            <a:ext cx="5126222" cy="3521604"/>
          </a:xfrm>
          <a:prstGeom prst="rect">
            <a:avLst/>
          </a:prstGeom>
        </p:spPr>
      </p:pic>
      <p:pic>
        <p:nvPicPr>
          <p:cNvPr id="7" name="Image 76">
            <a:extLst>
              <a:ext uri="{FF2B5EF4-FFF2-40B4-BE49-F238E27FC236}">
                <a16:creationId xmlns:a16="http://schemas.microsoft.com/office/drawing/2014/main" id="{EF70C233-32B6-07EC-953C-25EB01EF25EB}"/>
              </a:ext>
            </a:extLst>
          </p:cNvPr>
          <p:cNvPicPr>
            <a:picLocks/>
          </p:cNvPicPr>
          <p:nvPr/>
        </p:nvPicPr>
        <p:blipFill>
          <a:blip r:embed="rId3" cstate="print"/>
          <a:stretch>
            <a:fillRect/>
          </a:stretch>
        </p:blipFill>
        <p:spPr>
          <a:xfrm>
            <a:off x="6533179" y="1984047"/>
            <a:ext cx="5126400" cy="3520800"/>
          </a:xfrm>
          <a:prstGeom prst="rect">
            <a:avLst/>
          </a:prstGeom>
        </p:spPr>
      </p:pic>
    </p:spTree>
    <p:extLst>
      <p:ext uri="{BB962C8B-B14F-4D97-AF65-F5344CB8AC3E}">
        <p14:creationId xmlns:p14="http://schemas.microsoft.com/office/powerpoint/2010/main" val="275540502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77">
            <a:extLst>
              <a:ext uri="{FF2B5EF4-FFF2-40B4-BE49-F238E27FC236}">
                <a16:creationId xmlns:a16="http://schemas.microsoft.com/office/drawing/2014/main" id="{C009D63D-2D18-051F-FDAD-6D5021FDEC86}"/>
              </a:ext>
            </a:extLst>
          </p:cNvPr>
          <p:cNvPicPr>
            <a:picLocks noGrp="1"/>
          </p:cNvPicPr>
          <p:nvPr>
            <p:ph idx="1"/>
          </p:nvPr>
        </p:nvPicPr>
        <p:blipFill>
          <a:blip r:embed="rId2" cstate="print"/>
          <a:stretch>
            <a:fillRect/>
          </a:stretch>
        </p:blipFill>
        <p:spPr>
          <a:xfrm>
            <a:off x="1063398" y="1607552"/>
            <a:ext cx="5126400" cy="3520800"/>
          </a:xfrm>
          <a:prstGeom prst="rect">
            <a:avLst/>
          </a:prstGeom>
        </p:spPr>
      </p:pic>
      <p:pic>
        <p:nvPicPr>
          <p:cNvPr id="5" name="Image 78">
            <a:extLst>
              <a:ext uri="{FF2B5EF4-FFF2-40B4-BE49-F238E27FC236}">
                <a16:creationId xmlns:a16="http://schemas.microsoft.com/office/drawing/2014/main" id="{184FB528-42D4-01E5-4172-3B78E9310D22}"/>
              </a:ext>
            </a:extLst>
          </p:cNvPr>
          <p:cNvPicPr>
            <a:picLocks/>
          </p:cNvPicPr>
          <p:nvPr/>
        </p:nvPicPr>
        <p:blipFill>
          <a:blip r:embed="rId3" cstate="print"/>
          <a:stretch>
            <a:fillRect/>
          </a:stretch>
        </p:blipFill>
        <p:spPr>
          <a:xfrm>
            <a:off x="6349466" y="1607552"/>
            <a:ext cx="5126400" cy="3520800"/>
          </a:xfrm>
          <a:prstGeom prst="rect">
            <a:avLst/>
          </a:prstGeom>
        </p:spPr>
      </p:pic>
    </p:spTree>
    <p:extLst>
      <p:ext uri="{BB962C8B-B14F-4D97-AF65-F5344CB8AC3E}">
        <p14:creationId xmlns:p14="http://schemas.microsoft.com/office/powerpoint/2010/main" val="17835613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79">
            <a:extLst>
              <a:ext uri="{FF2B5EF4-FFF2-40B4-BE49-F238E27FC236}">
                <a16:creationId xmlns:a16="http://schemas.microsoft.com/office/drawing/2014/main" id="{1783C3DA-69A7-D12F-D576-F36267D5753F}"/>
              </a:ext>
            </a:extLst>
          </p:cNvPr>
          <p:cNvPicPr>
            <a:picLocks/>
          </p:cNvPicPr>
          <p:nvPr/>
        </p:nvPicPr>
        <p:blipFill>
          <a:blip r:embed="rId2" cstate="print"/>
          <a:stretch>
            <a:fillRect/>
          </a:stretch>
        </p:blipFill>
        <p:spPr>
          <a:xfrm>
            <a:off x="720473" y="2110188"/>
            <a:ext cx="5126400" cy="3520800"/>
          </a:xfrm>
          <a:prstGeom prst="rect">
            <a:avLst/>
          </a:prstGeom>
        </p:spPr>
      </p:pic>
      <p:pic>
        <p:nvPicPr>
          <p:cNvPr id="6" name="Image 80" descr="A screenshot of a computer">
            <a:extLst>
              <a:ext uri="{FF2B5EF4-FFF2-40B4-BE49-F238E27FC236}">
                <a16:creationId xmlns:a16="http://schemas.microsoft.com/office/drawing/2014/main" id="{57A34AB0-05D0-2FA3-EA05-735364171020}"/>
              </a:ext>
            </a:extLst>
          </p:cNvPr>
          <p:cNvPicPr>
            <a:picLocks/>
          </p:cNvPicPr>
          <p:nvPr/>
        </p:nvPicPr>
        <p:blipFill>
          <a:blip r:embed="rId3" cstate="print"/>
          <a:stretch>
            <a:fillRect/>
          </a:stretch>
        </p:blipFill>
        <p:spPr>
          <a:xfrm>
            <a:off x="6345129" y="2033186"/>
            <a:ext cx="5126400" cy="3520800"/>
          </a:xfrm>
          <a:prstGeom prst="rect">
            <a:avLst/>
          </a:prstGeom>
        </p:spPr>
      </p:pic>
    </p:spTree>
    <p:extLst>
      <p:ext uri="{BB962C8B-B14F-4D97-AF65-F5344CB8AC3E}">
        <p14:creationId xmlns:p14="http://schemas.microsoft.com/office/powerpoint/2010/main" val="182519901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81">
            <a:extLst>
              <a:ext uri="{FF2B5EF4-FFF2-40B4-BE49-F238E27FC236}">
                <a16:creationId xmlns:a16="http://schemas.microsoft.com/office/drawing/2014/main" id="{C3572A7B-756F-2D26-CD7D-4608C046EA51}"/>
              </a:ext>
            </a:extLst>
          </p:cNvPr>
          <p:cNvPicPr>
            <a:picLocks/>
          </p:cNvPicPr>
          <p:nvPr/>
        </p:nvPicPr>
        <p:blipFill>
          <a:blip r:embed="rId2" cstate="print"/>
          <a:stretch>
            <a:fillRect/>
          </a:stretch>
        </p:blipFill>
        <p:spPr>
          <a:xfrm>
            <a:off x="1047732" y="1927307"/>
            <a:ext cx="5126400" cy="3520800"/>
          </a:xfrm>
          <a:prstGeom prst="rect">
            <a:avLst/>
          </a:prstGeom>
        </p:spPr>
      </p:pic>
      <p:pic>
        <p:nvPicPr>
          <p:cNvPr id="6" name="Image 82">
            <a:extLst>
              <a:ext uri="{FF2B5EF4-FFF2-40B4-BE49-F238E27FC236}">
                <a16:creationId xmlns:a16="http://schemas.microsoft.com/office/drawing/2014/main" id="{C1189C23-E399-AFF0-9333-78540BCD29D5}"/>
              </a:ext>
            </a:extLst>
          </p:cNvPr>
          <p:cNvPicPr>
            <a:picLocks/>
          </p:cNvPicPr>
          <p:nvPr/>
        </p:nvPicPr>
        <p:blipFill>
          <a:blip r:embed="rId3" cstate="print"/>
          <a:stretch>
            <a:fillRect/>
          </a:stretch>
        </p:blipFill>
        <p:spPr>
          <a:xfrm>
            <a:off x="6688136" y="1927307"/>
            <a:ext cx="5126400" cy="3520800"/>
          </a:xfrm>
          <a:prstGeom prst="rect">
            <a:avLst/>
          </a:prstGeom>
        </p:spPr>
      </p:pic>
    </p:spTree>
    <p:extLst>
      <p:ext uri="{BB962C8B-B14F-4D97-AF65-F5344CB8AC3E}">
        <p14:creationId xmlns:p14="http://schemas.microsoft.com/office/powerpoint/2010/main" val="19414343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0B17-37C9-1507-EF30-124E3C5DEAE4}"/>
              </a:ext>
            </a:extLst>
          </p:cNvPr>
          <p:cNvSpPr>
            <a:spLocks noGrp="1"/>
          </p:cNvSpPr>
          <p:nvPr>
            <p:ph type="title"/>
          </p:nvPr>
        </p:nvSpPr>
        <p:spPr/>
        <p:txBody>
          <a:bodyPr/>
          <a:lstStyle/>
          <a:p>
            <a:r>
              <a:rPr lang="en-US" sz="3600" u="sng" dirty="0">
                <a:latin typeface="Times New Roman" panose="02020603050405020304" pitchFamily="18" charset="0"/>
                <a:cs typeface="Times New Roman" panose="02020603050405020304" pitchFamily="18" charset="0"/>
              </a:rPr>
              <a:t>SYSTEM/TECHNICAL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12A603-0C3E-49E3-D938-E839AF67E537}"/>
              </a:ext>
            </a:extLst>
          </p:cNvPr>
          <p:cNvSpPr>
            <a:spLocks noGrp="1"/>
          </p:cNvSpPr>
          <p:nvPr>
            <p:ph idx="1"/>
          </p:nvPr>
        </p:nvSpPr>
        <p:spPr/>
        <p:txBody>
          <a:bodyPr>
            <a:normAutofit/>
          </a:bodyPr>
          <a:lstStyle/>
          <a:p>
            <a:pPr algn="just"/>
            <a:r>
              <a:rPr lang="en-IN" dirty="0">
                <a:latin typeface="Times New Roman" panose="02020603050405020304" pitchFamily="18" charset="0"/>
                <a:cs typeface="Times New Roman" panose="02020603050405020304" pitchFamily="18" charset="0"/>
              </a:rPr>
              <a:t>H/W CONFIGURATION:</a:t>
            </a:r>
          </a:p>
          <a:p>
            <a:pPr algn="just"/>
            <a:r>
              <a:rPr lang="en-IN" dirty="0">
                <a:latin typeface="Times New Roman" panose="02020603050405020304" pitchFamily="18" charset="0"/>
                <a:cs typeface="Times New Roman" panose="02020603050405020304" pitchFamily="18" charset="0"/>
              </a:rPr>
              <a:t>Processor			- I3/Intel Processor</a:t>
            </a:r>
          </a:p>
          <a:p>
            <a:pPr algn="just"/>
            <a:r>
              <a:rPr lang="en-IN" dirty="0">
                <a:latin typeface="Times New Roman" panose="02020603050405020304" pitchFamily="18" charset="0"/>
                <a:cs typeface="Times New Roman" panose="02020603050405020304" pitchFamily="18" charset="0"/>
              </a:rPr>
              <a:t>Hard Disk			- 160GB</a:t>
            </a:r>
          </a:p>
          <a:p>
            <a:pPr algn="just"/>
            <a:r>
              <a:rPr lang="en-IN" dirty="0">
                <a:latin typeface="Times New Roman" panose="02020603050405020304" pitchFamily="18" charset="0"/>
                <a:cs typeface="Times New Roman" panose="02020603050405020304" pitchFamily="18" charset="0"/>
              </a:rPr>
              <a:t>Key Board			- Standard Windows Keyboard</a:t>
            </a:r>
          </a:p>
          <a:p>
            <a:pPr algn="just"/>
            <a:r>
              <a:rPr lang="en-IN" dirty="0">
                <a:latin typeface="Times New Roman" panose="02020603050405020304" pitchFamily="18" charset="0"/>
                <a:cs typeface="Times New Roman" panose="02020603050405020304" pitchFamily="18" charset="0"/>
              </a:rPr>
              <a:t>Mouse			- Two or Three Button Mouse</a:t>
            </a:r>
          </a:p>
          <a:p>
            <a:pPr algn="just"/>
            <a:r>
              <a:rPr lang="en-IN" dirty="0">
                <a:latin typeface="Times New Roman" panose="02020603050405020304" pitchFamily="18" charset="0"/>
                <a:cs typeface="Times New Roman" panose="02020603050405020304" pitchFamily="18" charset="0"/>
              </a:rPr>
              <a:t>Monitor			- SVGA</a:t>
            </a:r>
          </a:p>
          <a:p>
            <a:pPr algn="just"/>
            <a:r>
              <a:rPr lang="en-IN" dirty="0">
                <a:latin typeface="Times New Roman" panose="02020603050405020304" pitchFamily="18" charset="0"/>
                <a:cs typeface="Times New Roman" panose="02020603050405020304" pitchFamily="18" charset="0"/>
              </a:rPr>
              <a:t>RAM				- 8GB</a:t>
            </a:r>
          </a:p>
          <a:p>
            <a:endParaRPr lang="en-IN" dirty="0"/>
          </a:p>
        </p:txBody>
      </p:sp>
    </p:spTree>
    <p:extLst>
      <p:ext uri="{BB962C8B-B14F-4D97-AF65-F5344CB8AC3E}">
        <p14:creationId xmlns:p14="http://schemas.microsoft.com/office/powerpoint/2010/main" val="37337357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83" descr="A screenshot of a computer  AI-generated content may be incorrect.">
            <a:extLst>
              <a:ext uri="{FF2B5EF4-FFF2-40B4-BE49-F238E27FC236}">
                <a16:creationId xmlns:a16="http://schemas.microsoft.com/office/drawing/2014/main" id="{D496F9CC-AB8E-2ECC-1905-56766857D55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367422" y="2081313"/>
            <a:ext cx="4833303" cy="3289584"/>
          </a:xfrm>
          <a:prstGeom prst="rect">
            <a:avLst/>
          </a:prstGeom>
        </p:spPr>
      </p:pic>
    </p:spTree>
    <p:extLst>
      <p:ext uri="{BB962C8B-B14F-4D97-AF65-F5344CB8AC3E}">
        <p14:creationId xmlns:p14="http://schemas.microsoft.com/office/powerpoint/2010/main" val="86406321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FD7E-6710-75BA-8E70-67EFB5872EE6}"/>
              </a:ext>
            </a:extLst>
          </p:cNvPr>
          <p:cNvSpPr>
            <a:spLocks noGrp="1"/>
          </p:cNvSpPr>
          <p:nvPr>
            <p:ph type="title"/>
          </p:nvPr>
        </p:nvSpPr>
        <p:spPr>
          <a:xfrm>
            <a:off x="-3568828" y="-84794"/>
            <a:ext cx="10353761" cy="1326321"/>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5007BF-51A5-3089-F5D1-424829E7363C}"/>
              </a:ext>
            </a:extLst>
          </p:cNvPr>
          <p:cNvSpPr>
            <a:spLocks noGrp="1"/>
          </p:cNvSpPr>
          <p:nvPr>
            <p:ph idx="1"/>
          </p:nvPr>
        </p:nvSpPr>
        <p:spPr>
          <a:xfrm>
            <a:off x="894543" y="1682177"/>
            <a:ext cx="10838651" cy="4314361"/>
          </a:xfrm>
        </p:spPr>
        <p:txBody>
          <a:bodyPr>
            <a:normAutofit fontScale="85000" lnSpcReduction="20000"/>
          </a:bodyPr>
          <a:lstStyle/>
          <a:p>
            <a:pPr marL="0" indent="0" algn="just">
              <a:buNone/>
            </a:pPr>
            <a:r>
              <a:rPr lang="en-US" dirty="0">
                <a:latin typeface="Times New Roman" panose="02020603050405020304" pitchFamily="18" charset="0"/>
                <a:cs typeface="Times New Roman" panose="02020603050405020304" pitchFamily="18" charset="0"/>
              </a:rPr>
              <a:t>This project successfully develops a bankruptcy prediction system using machine learning techniques, specifically Random Forest (RF) and Logistic Regression (LR), to evaluate the financial stability of companies. By leveraging historical financial data, key financial ratios, and other relevant indicators, the system provides a data-driven approach to predicting the likelihood of bankruptcy. The project involves extensive data preprocessing, including handling missing values, feature selection, and normalization to ensure the models perform optimally. The Random Forest algorithm is particularly beneficial due to its ability to handle large datasets and reduce overfitting by aggregating multiple decision trees, leading to higher predictive accuracy. Logistic Regression, on the other hand, provides a more interpretable model by estimating the probability of bankruptcy based on selected financial features. The system is designed to assist businesses, investors, and financial analysts in identifying financial distress early, allowing for timely intervention and strategic decision-making. One of the significant advantages of this approach is its flexibility, as the model can be trained on different datasets from various industries, making it widely applicable. Additionally, the project highlights the importance of selecting relevant financial indicators that directly impact a company’s financial health. Future improvements may include integrating additional machine learning models such as Gradient Boosting or PS for enhanced predictive performance. Incorporating macroeconomic indicators, industry-specific trends, and sentiment analysis from financial news could further refine predictions. </a:t>
            </a:r>
          </a:p>
        </p:txBody>
      </p:sp>
    </p:spTree>
    <p:extLst>
      <p:ext uri="{BB962C8B-B14F-4D97-AF65-F5344CB8AC3E}">
        <p14:creationId xmlns:p14="http://schemas.microsoft.com/office/powerpoint/2010/main" val="375381570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530813" y="654881"/>
            <a:ext cx="11179395" cy="5556006"/>
          </a:xfrm>
          <a:prstGeom prst="rect">
            <a:avLst/>
          </a:prstGeom>
          <a:noFill/>
          <a:ln w="9525">
            <a:noFill/>
            <a:miter lim="800000"/>
            <a:headEnd/>
            <a:tailEnd/>
          </a:ln>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4133BF-192C-25A3-2E57-431DC51BD7A6}"/>
              </a:ext>
            </a:extLst>
          </p:cNvPr>
          <p:cNvSpPr>
            <a:spLocks noGrp="1"/>
          </p:cNvSpPr>
          <p:nvPr>
            <p:ph idx="1"/>
          </p:nvPr>
        </p:nvSpPr>
        <p:spPr>
          <a:xfrm>
            <a:off x="913795" y="1455174"/>
            <a:ext cx="10353762" cy="4336026"/>
          </a:xfrm>
        </p:spPr>
        <p:txBody>
          <a:bodyPr>
            <a:normAutofit/>
          </a:bodyPr>
          <a:lstStyle/>
          <a:p>
            <a:r>
              <a:rPr lang="en-IN" dirty="0">
                <a:latin typeface="Times New Roman" panose="02020603050405020304" pitchFamily="18" charset="0"/>
                <a:cs typeface="Times New Roman" panose="02020603050405020304" pitchFamily="18" charset="0"/>
              </a:rPr>
              <a:t>S/W CONFIGURATION:</a:t>
            </a:r>
          </a:p>
          <a:p>
            <a:pPr marL="0" indent="0">
              <a:buNone/>
            </a:pPr>
            <a:r>
              <a:rPr lang="en-IN" dirty="0">
                <a:latin typeface="Times New Roman" panose="02020603050405020304" pitchFamily="18" charset="0"/>
                <a:cs typeface="Times New Roman" panose="02020603050405020304" pitchFamily="18" charset="0"/>
              </a:rPr>
              <a:t>•	Operating System		:  Windows 7/8/10</a:t>
            </a:r>
          </a:p>
          <a:p>
            <a:pPr marL="0" indent="0">
              <a:buNone/>
            </a:pPr>
            <a:r>
              <a:rPr lang="en-IN" dirty="0">
                <a:latin typeface="Times New Roman" panose="02020603050405020304" pitchFamily="18" charset="0"/>
                <a:cs typeface="Times New Roman" panose="02020603050405020304" pitchFamily="18" charset="0"/>
              </a:rPr>
              <a:t>•	Server side Script		:  HTML, CSS(For Frontend Graphics)</a:t>
            </a:r>
          </a:p>
          <a:p>
            <a:pPr marL="0" indent="0">
              <a:buNone/>
            </a:pPr>
            <a:r>
              <a:rPr lang="en-IN" dirty="0">
                <a:latin typeface="Times New Roman" panose="02020603050405020304" pitchFamily="18" charset="0"/>
                <a:cs typeface="Times New Roman" panose="02020603050405020304" pitchFamily="18" charset="0"/>
              </a:rPr>
              <a:t>•	Programming Language	:  Python</a:t>
            </a:r>
          </a:p>
          <a:p>
            <a:pPr marL="0" indent="0">
              <a:buNone/>
            </a:pPr>
            <a:r>
              <a:rPr lang="en-IN" dirty="0">
                <a:latin typeface="Times New Roman" panose="02020603050405020304" pitchFamily="18" charset="0"/>
                <a:cs typeface="Times New Roman" panose="02020603050405020304" pitchFamily="18" charset="0"/>
              </a:rPr>
              <a:t>•	Libraries		:  Flask, Pandas, </a:t>
            </a:r>
            <a:r>
              <a:rPr lang="en-IN" dirty="0" err="1">
                <a:latin typeface="Times New Roman" panose="02020603050405020304" pitchFamily="18" charset="0"/>
                <a:cs typeface="Times New Roman" panose="02020603050405020304" pitchFamily="18" charset="0"/>
              </a:rPr>
              <a:t>Mysql.connector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Os</a:t>
            </a:r>
            <a:r>
              <a:rPr lang="en-IN" dirty="0">
                <a:latin typeface="Times New Roman" panose="02020603050405020304" pitchFamily="18" charset="0"/>
                <a:cs typeface="Times New Roman" panose="02020603050405020304" pitchFamily="18" charset="0"/>
              </a:rPr>
              <a:t>, Scikit</a:t>
            </a:r>
          </a:p>
          <a:p>
            <a:pPr marL="0" indent="0">
              <a:buNone/>
            </a:pPr>
            <a:r>
              <a:rPr lang="en-IN" dirty="0">
                <a:latin typeface="Times New Roman" panose="02020603050405020304" pitchFamily="18" charset="0"/>
                <a:cs typeface="Times New Roman" panose="02020603050405020304" pitchFamily="18" charset="0"/>
              </a:rPr>
              <a:t>                                                            -learn, </a:t>
            </a:r>
            <a:r>
              <a:rPr lang="en-IN" dirty="0" err="1">
                <a:latin typeface="Times New Roman" panose="02020603050405020304" pitchFamily="18" charset="0"/>
                <a:cs typeface="Times New Roman" panose="02020603050405020304" pitchFamily="18" charset="0"/>
              </a:rPr>
              <a:t>Numpy</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IDE/Workbench		:  Visual Studio Code</a:t>
            </a:r>
          </a:p>
          <a:p>
            <a:pPr marL="0" indent="0">
              <a:buNone/>
            </a:pPr>
            <a:r>
              <a:rPr lang="en-IN" dirty="0">
                <a:latin typeface="Times New Roman" panose="02020603050405020304" pitchFamily="18" charset="0"/>
                <a:cs typeface="Times New Roman" panose="02020603050405020304" pitchFamily="18" charset="0"/>
              </a:rPr>
              <a:t>•	Technology		:  Python 3.6+</a:t>
            </a:r>
          </a:p>
          <a:p>
            <a:pPr marL="0" indent="0">
              <a:buNone/>
            </a:pPr>
            <a:endParaRPr lang="en-IN" dirty="0"/>
          </a:p>
        </p:txBody>
      </p:sp>
    </p:spTree>
    <p:extLst>
      <p:ext uri="{BB962C8B-B14F-4D97-AF65-F5344CB8AC3E}">
        <p14:creationId xmlns:p14="http://schemas.microsoft.com/office/powerpoint/2010/main" val="14968200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88AC-88B9-2D57-641E-25D2FDE6D749}"/>
              </a:ext>
            </a:extLst>
          </p:cNvPr>
          <p:cNvSpPr>
            <a:spLocks noGrp="1"/>
          </p:cNvSpPr>
          <p:nvPr>
            <p:ph type="title"/>
          </p:nvPr>
        </p:nvSpPr>
        <p:spPr/>
        <p:txBody>
          <a:bodyPr>
            <a:normAutofit/>
          </a:bodyPr>
          <a:lstStyle/>
          <a:p>
            <a:r>
              <a:rPr lang="en-US" sz="3000" b="1" dirty="0">
                <a:effectLst/>
                <a:latin typeface="Calibri" panose="020F0502020204030204" pitchFamily="34" charset="0"/>
                <a:ea typeface="Calibri" panose="020F0502020204030204" pitchFamily="34" charset="0"/>
                <a:cs typeface="Times New Roman" panose="02020603050405020304" pitchFamily="18" charset="0"/>
              </a:rPr>
              <a:t>STATEMENT ABOUT THE PROBLEM</a:t>
            </a:r>
            <a:endParaRPr lang="en-IN" sz="3000" dirty="0"/>
          </a:p>
        </p:txBody>
      </p:sp>
      <p:sp>
        <p:nvSpPr>
          <p:cNvPr id="3" name="Content Placeholder 2">
            <a:extLst>
              <a:ext uri="{FF2B5EF4-FFF2-40B4-BE49-F238E27FC236}">
                <a16:creationId xmlns:a16="http://schemas.microsoft.com/office/drawing/2014/main" id="{3C6012B5-1960-9519-EF71-8C8C50FE2168}"/>
              </a:ext>
            </a:extLst>
          </p:cNvPr>
          <p:cNvSpPr>
            <a:spLocks noGrp="1"/>
          </p:cNvSpPr>
          <p:nvPr>
            <p:ph idx="1"/>
          </p:nvPr>
        </p:nvSpPr>
        <p:spPr>
          <a:xfrm>
            <a:off x="913795" y="2096063"/>
            <a:ext cx="10353762" cy="4009103"/>
          </a:xfrm>
        </p:spPr>
        <p:txBody>
          <a:bodyPr>
            <a:normAutofit/>
          </a:bodyPr>
          <a:lstStyle/>
          <a:p>
            <a:pPr marL="0" indent="0" algn="just">
              <a:buNone/>
            </a:pPr>
            <a:r>
              <a:rPr lang="en-US" sz="1600" dirty="0">
                <a:effectLst/>
                <a:latin typeface="Times New Roman" panose="02020603050405020304" pitchFamily="18" charset="0"/>
                <a:ea typeface="Calibri" panose="020F0502020204030204" pitchFamily="34" charset="0"/>
              </a:rPr>
              <a:t>The problem addressed in this study revolves around improving the accuracy of bankruptcy forecasting using hybrid machine learning techniques, specifically on an unbalanced Polish dataset. Bankruptcy prediction is crucial for financial institutions to mitigate risks and make informed decisions. However, traditional methods often struggle with imbalanced datasets where the number of bankrupt companies is significantly smaller than non-bankrupt ones, leading to biased models that favor the majority class. This imbalance challenges the model's ability to generalize and accurately predict bankruptcies. The study aims to leverage hybrid machine learning techniques, combining the strengths of different algorithms such as ensemble methods, deep learning, and feature engineering, to address these challenges. By enhancing the predictive power of models on the unbalanced Polish dataset, the research aims to provide more robust and reliable bankruptcy forecasts, thereby aiding financial institutions in making proactive and effective risk management decisions.</a:t>
            </a:r>
            <a:endParaRPr lang="en-IN" sz="16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4900348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A7DD-5DB3-D6BD-142C-EBA7829A3DA2}"/>
              </a:ext>
            </a:extLst>
          </p:cNvPr>
          <p:cNvSpPr>
            <a:spLocks noGrp="1"/>
          </p:cNvSpPr>
          <p:nvPr>
            <p:ph type="title"/>
          </p:nvPr>
        </p:nvSpPr>
        <p:spPr/>
        <p:txBody>
          <a:bodyPr>
            <a:normAutofit/>
          </a:bodyPr>
          <a:lstStyle/>
          <a:p>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PROPOSED SYSTEM</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03F79F-A992-B8BB-CCE9-4641574CA3D8}"/>
              </a:ext>
            </a:extLst>
          </p:cNvPr>
          <p:cNvSpPr>
            <a:spLocks noGrp="1"/>
          </p:cNvSpPr>
          <p:nvPr>
            <p:ph idx="1"/>
          </p:nvPr>
        </p:nvSpPr>
        <p:spPr>
          <a:xfrm>
            <a:off x="913795" y="2096063"/>
            <a:ext cx="10353762" cy="4043479"/>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The proposed bankruptcy prediction system is designed to identify financially distressed companies with higher accuracy by utilizing machine learning algorithms and optimization techniques. In this project, models such as Random Forest (RF) and Logistic Regression (LR) are applied to classify companies as bankrupt or non-bankrupt based on relevant financial attributes. To enhance model performance, feature selection is performed using Genetic Algorithms (GA), helping the system focus on the most influential financial indicators. Furthermore, Particle Swarm Optimization (PSO) is employed to fine-tune the model’s hyperparameters, improving its predictive capabilities. The integration of these methods results in a robust and efficient framework that aids stakeholders such as investors, analysts, and financial institutions in proactively assessing risk and making informed decisions regarding financial stability.</a:t>
            </a:r>
          </a:p>
        </p:txBody>
      </p:sp>
    </p:spTree>
    <p:extLst>
      <p:ext uri="{BB962C8B-B14F-4D97-AF65-F5344CB8AC3E}">
        <p14:creationId xmlns:p14="http://schemas.microsoft.com/office/powerpoint/2010/main" val="1295517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AAF0-E796-845F-369F-15248F2A003D}"/>
              </a:ext>
            </a:extLst>
          </p:cNvPr>
          <p:cNvSpPr>
            <a:spLocks noGrp="1"/>
          </p:cNvSpPr>
          <p:nvPr>
            <p:ph type="title"/>
          </p:nvPr>
        </p:nvSpPr>
        <p:spPr/>
        <p:txBody>
          <a:bodyPr/>
          <a:lstStyle/>
          <a:p>
            <a:r>
              <a:rPr lang="en-US" sz="3000" b="1" dirty="0">
                <a:effectLst/>
                <a:latin typeface="Times New Roman" panose="02020603050405020304" pitchFamily="18" charset="0"/>
                <a:ea typeface="Times New Roman" panose="02020603050405020304" pitchFamily="18" charset="0"/>
              </a:rPr>
              <a:t>OBJECTIVE OF THE PROJECT</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923CEBA-94CB-FD82-5CB2-2865E6110DE1}"/>
              </a:ext>
            </a:extLst>
          </p:cNvPr>
          <p:cNvSpPr>
            <a:spLocks noGrp="1"/>
          </p:cNvSpPr>
          <p:nvPr>
            <p:ph idx="1"/>
          </p:nvPr>
        </p:nvSpPr>
        <p:spPr>
          <a:xfrm>
            <a:off x="913795" y="2096063"/>
            <a:ext cx="10353762" cy="3954101"/>
          </a:xfrm>
        </p:spPr>
        <p:txBody>
          <a:bodyPr>
            <a:normAutofit/>
          </a:bodyPr>
          <a:lstStyle/>
          <a:p>
            <a:pPr marL="0" indent="0" algn="just">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objective of the project "Advancing Bankruptcy Forecasting with Hybrid Machine Learning Techniques: Insights from an Unbalanced Polish Dataset" is to enhance the accuracy and reliability of bankruptcy prediction models using a combination of advanced machine learning techniques. Focusing on an unbalanced Polish dataset, the project aims to address the challenge of imbalanced data distribution in bankruptcy prediction, where the occurrence of bankruptcies is significantly lower compared to non-bankruptcies. By leveraging hybrid machine learning approaches, such as ensemble learning, deep learning, and feature engineering, the project seeks to develop a robust model capable of effectively identifying potential bankruptcy cases with high precision and recall. Through this research, the goal is to contribute new insights and methodologies that improve the predictive performance of bankruptcy forecasting models, thereby assisting financial institutions and stakeholders in making informed decisions and mitigating risks effectively.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78621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884" y="166470"/>
            <a:ext cx="10101333" cy="503626"/>
          </a:xfrm>
        </p:spPr>
        <p:txBody>
          <a:bodyPr>
            <a:normAutofit fontScale="90000"/>
          </a:bodyPr>
          <a:lstStyle/>
          <a:p>
            <a:r>
              <a:rPr lang="en-IN" sz="3600" dirty="0">
                <a:latin typeface="Times New Roman" panose="02020603050405020304" pitchFamily="18" charset="0"/>
                <a:cs typeface="Times New Roman" panose="02020603050405020304" pitchFamily="18" charset="0"/>
              </a:rPr>
              <a:t>Block Diagram:</a:t>
            </a:r>
            <a:endParaRPr lang="en-US" dirty="0">
              <a:latin typeface="Times New Roman" panose="02020603050405020304" pitchFamily="18" charset="0"/>
              <a:cs typeface="Times New Roman" panose="02020603050405020304" pitchFamily="18" charset="0"/>
            </a:endParaRPr>
          </a:p>
        </p:txBody>
      </p:sp>
      <p:pic>
        <p:nvPicPr>
          <p:cNvPr id="9" name="Content Placeholder 8" descr="A diagram of a model tree">
            <a:extLst>
              <a:ext uri="{FF2B5EF4-FFF2-40B4-BE49-F238E27FC236}">
                <a16:creationId xmlns:a16="http://schemas.microsoft.com/office/drawing/2014/main" id="{4F4A8D97-F8D1-BAF6-C35E-96E826A9AC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0690" y="1591873"/>
            <a:ext cx="6778261" cy="4403069"/>
          </a:xfr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0536"/>
            <a:ext cx="12191999" cy="839372"/>
          </a:xfrm>
        </p:spPr>
        <p:txBody>
          <a:bodyPr>
            <a:normAutofit/>
          </a:bodyPr>
          <a:lstStyle/>
          <a:p>
            <a:r>
              <a:rPr lang="en-US" sz="2400" dirty="0">
                <a:latin typeface="Times New Roman" panose="02020603050405020304" pitchFamily="18" charset="0"/>
                <a:cs typeface="Times New Roman" panose="02020603050405020304" pitchFamily="18" charset="0"/>
              </a:rPr>
              <a:t>Features Extracting for Bankruptcy Prediction: </a:t>
            </a:r>
          </a:p>
        </p:txBody>
      </p:sp>
      <p:sp>
        <p:nvSpPr>
          <p:cNvPr id="3" name="Content Placeholder 2"/>
          <p:cNvSpPr>
            <a:spLocks noGrp="1"/>
          </p:cNvSpPr>
          <p:nvPr>
            <p:ph idx="1"/>
          </p:nvPr>
        </p:nvSpPr>
        <p:spPr>
          <a:xfrm>
            <a:off x="309489" y="1237957"/>
            <a:ext cx="11535508" cy="5134708"/>
          </a:xfrm>
        </p:spPr>
        <p:txBody>
          <a:bodyPr>
            <a:normAutofit/>
          </a:bodyPr>
          <a:lstStyle/>
          <a:p>
            <a:pPr algn="just">
              <a:buNone/>
            </a:pPr>
            <a:r>
              <a:rPr lang="en-US" sz="1600" dirty="0">
                <a:latin typeface="Times New Roman" panose="02020603050405020304" pitchFamily="18" charset="0"/>
                <a:cs typeface="Times New Roman" panose="02020603050405020304" pitchFamily="18" charset="0"/>
              </a:rPr>
              <a:t>1. Financial Ratios:  </a:t>
            </a:r>
          </a:p>
          <a:p>
            <a:pPr algn="just"/>
            <a:r>
              <a:rPr lang="en-US" sz="1600" dirty="0">
                <a:latin typeface="Times New Roman" panose="02020603050405020304" pitchFamily="18" charset="0"/>
                <a:cs typeface="Times New Roman" panose="02020603050405020304" pitchFamily="18" charset="0"/>
              </a:rPr>
              <a:t>    Liquidity Ratios: Measures a firm's ability to meet short-term obligations (e.g., Current Ratio, Quick Ratio).  </a:t>
            </a:r>
          </a:p>
          <a:p>
            <a:pPr algn="just"/>
            <a:r>
              <a:rPr lang="en-US" sz="1600" dirty="0">
                <a:latin typeface="Times New Roman" panose="02020603050405020304" pitchFamily="18" charset="0"/>
                <a:cs typeface="Times New Roman" panose="02020603050405020304" pitchFamily="18" charset="0"/>
              </a:rPr>
              <a:t>    Solvency Ratios: Assesses long-term financial stability (e.g., Debt-to-Equity Ratio).</a:t>
            </a:r>
          </a:p>
          <a:p>
            <a:pPr algn="just"/>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2. Profitability Metrics:  </a:t>
            </a:r>
          </a:p>
          <a:p>
            <a:pPr algn="just"/>
            <a:r>
              <a:rPr lang="en-US" sz="1600" dirty="0">
                <a:latin typeface="Times New Roman" panose="02020603050405020304" pitchFamily="18" charset="0"/>
                <a:cs typeface="Times New Roman" panose="02020603050405020304" pitchFamily="18" charset="0"/>
              </a:rPr>
              <a:t>    Net Profit Margin: Indicates overall profitability.  </a:t>
            </a:r>
          </a:p>
          <a:p>
            <a:pPr algn="just"/>
            <a:r>
              <a:rPr lang="en-US" sz="1600" dirty="0">
                <a:latin typeface="Times New Roman" panose="02020603050405020304" pitchFamily="18" charset="0"/>
                <a:cs typeface="Times New Roman" panose="02020603050405020304" pitchFamily="18" charset="0"/>
              </a:rPr>
              <a:t>    Return on Assets (ROA): Measures how efficiently a company utilizes its assets.  </a:t>
            </a:r>
          </a:p>
          <a:p>
            <a:pPr algn="just"/>
            <a:endParaRPr lang="en-US" sz="1600" dirty="0">
              <a:latin typeface="Times New Roman" panose="02020603050405020304" pitchFamily="18" charset="0"/>
              <a:cs typeface="Times New Roman" panose="02020603050405020304" pitchFamily="18" charset="0"/>
            </a:endParaRPr>
          </a:p>
          <a:p>
            <a:pPr algn="just">
              <a:buNone/>
            </a:pPr>
            <a:r>
              <a:rPr lang="en-US" sz="1600" dirty="0">
                <a:latin typeface="Times New Roman" panose="02020603050405020304" pitchFamily="18" charset="0"/>
                <a:cs typeface="Times New Roman" panose="02020603050405020304" pitchFamily="18" charset="0"/>
              </a:rPr>
              <a:t>3. Cash Flow Analysis:  </a:t>
            </a:r>
          </a:p>
          <a:p>
            <a:pPr algn="just"/>
            <a:r>
              <a:rPr lang="en-US" sz="1600" dirty="0">
                <a:latin typeface="Times New Roman" panose="02020603050405020304" pitchFamily="18" charset="0"/>
                <a:cs typeface="Times New Roman" panose="02020603050405020304" pitchFamily="18" charset="0"/>
              </a:rPr>
              <a:t> Operating Cash Flow: Tracks cash generation from core business activities.  </a:t>
            </a:r>
          </a:p>
          <a:p>
            <a:pPr algn="just"/>
            <a:r>
              <a:rPr lang="en-US" sz="1600" dirty="0">
                <a:latin typeface="Times New Roman" panose="02020603050405020304" pitchFamily="18" charset="0"/>
                <a:cs typeface="Times New Roman" panose="02020603050405020304" pitchFamily="18" charset="0"/>
              </a:rPr>
              <a:t>    Free Cash Flow: Highlights available cash after capital expenditures. </a:t>
            </a:r>
          </a:p>
          <a:p>
            <a:endParaRPr lang="en-US" sz="1600" dirty="0"/>
          </a:p>
          <a:p>
            <a:endParaRPr lang="en-US" sz="1600" dirty="0"/>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330</TotalTime>
  <Words>2346</Words>
  <Application>Microsoft Office PowerPoint</Application>
  <PresentationFormat>Widescreen</PresentationFormat>
  <Paragraphs>117</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Baskerville Old Face</vt:lpstr>
      <vt:lpstr>Bookman Old Style</vt:lpstr>
      <vt:lpstr>Calibri</vt:lpstr>
      <vt:lpstr>Rockwell</vt:lpstr>
      <vt:lpstr>Times New Roman</vt:lpstr>
      <vt:lpstr>Wingdings</vt:lpstr>
      <vt:lpstr>Damask</vt:lpstr>
      <vt:lpstr>Hybrid Machine Learning for Bankruptcy Prediction: Polish Case Study</vt:lpstr>
      <vt:lpstr>ABSTRACT:</vt:lpstr>
      <vt:lpstr>SYSTEM/TECHNICAL REQUIREMENTS:</vt:lpstr>
      <vt:lpstr>PowerPoint Presentation</vt:lpstr>
      <vt:lpstr>STATEMENT ABOUT THE PROBLEM</vt:lpstr>
      <vt:lpstr>PROPOSED SYSTEM</vt:lpstr>
      <vt:lpstr>OBJECTIVE OF THE PROJECT </vt:lpstr>
      <vt:lpstr>Block Diagram:</vt:lpstr>
      <vt:lpstr>Features Extracting for Bankruptcy Prediction: </vt:lpstr>
      <vt:lpstr>PowerPoint Presentation</vt:lpstr>
      <vt:lpstr>ATTRIBUTE INFORMATION </vt:lpstr>
      <vt:lpstr>PowerPoint Presentation</vt:lpstr>
      <vt:lpstr>PowerPoint Presentation</vt:lpstr>
      <vt:lpstr>PowerPoint Presentation</vt:lpstr>
      <vt:lpstr>Modules</vt:lpstr>
      <vt:lpstr>PowerPoint Presentation</vt:lpstr>
      <vt:lpstr>UML Diagrams:</vt:lpstr>
      <vt:lpstr> System  Architecture: </vt:lpstr>
      <vt:lpstr>Class Diagram:</vt:lpstr>
      <vt:lpstr>Object Collobration Diagram: </vt:lpstr>
      <vt:lpstr>Sequence Diagram: </vt:lpstr>
      <vt:lpstr>ACTIVITY DIAGRAM</vt:lpstr>
      <vt:lpstr>Component Diagram</vt:lpstr>
      <vt:lpstr>Deployment Diagram</vt:lpstr>
      <vt:lpstr>IMPLEMENTATION</vt:lpstr>
      <vt:lpstr>Outputs </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Machine Learning for Bankruptcy Prediction: Polish Case Study</dc:title>
  <dc:creator>Nikhil boda</dc:creator>
  <cp:lastModifiedBy>LAKSHMI MANIKANTA VIGNESWARA REDDY NALLAMILLl</cp:lastModifiedBy>
  <cp:revision>25</cp:revision>
  <dcterms:created xsi:type="dcterms:W3CDTF">2024-12-20T08:26:22Z</dcterms:created>
  <dcterms:modified xsi:type="dcterms:W3CDTF">2025-04-17T05:22:53Z</dcterms:modified>
</cp:coreProperties>
</file>